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handoutMasterIdLst>
    <p:handoutMasterId r:id="rId114"/>
  </p:handoutMasterIdLst>
  <p:sldIdLst>
    <p:sldId id="271" r:id="rId2"/>
    <p:sldId id="261" r:id="rId3"/>
    <p:sldId id="274" r:id="rId4"/>
    <p:sldId id="275" r:id="rId5"/>
    <p:sldId id="276" r:id="rId6"/>
    <p:sldId id="277" r:id="rId7"/>
    <p:sldId id="348" r:id="rId8"/>
    <p:sldId id="279" r:id="rId9"/>
    <p:sldId id="349" r:id="rId10"/>
    <p:sldId id="350" r:id="rId11"/>
    <p:sldId id="351" r:id="rId12"/>
    <p:sldId id="352" r:id="rId13"/>
    <p:sldId id="353" r:id="rId14"/>
    <p:sldId id="354" r:id="rId15"/>
    <p:sldId id="278" r:id="rId16"/>
    <p:sldId id="280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355" r:id="rId26"/>
    <p:sldId id="290" r:id="rId27"/>
    <p:sldId id="356" r:id="rId28"/>
    <p:sldId id="291" r:id="rId29"/>
    <p:sldId id="292" r:id="rId30"/>
    <p:sldId id="357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78" r:id="rId43"/>
    <p:sldId id="379" r:id="rId44"/>
    <p:sldId id="306" r:id="rId45"/>
    <p:sldId id="380" r:id="rId46"/>
    <p:sldId id="308" r:id="rId47"/>
    <p:sldId id="382" r:id="rId48"/>
    <p:sldId id="383" r:id="rId49"/>
    <p:sldId id="391" r:id="rId50"/>
    <p:sldId id="385" r:id="rId51"/>
    <p:sldId id="384" r:id="rId52"/>
    <p:sldId id="376" r:id="rId53"/>
    <p:sldId id="316" r:id="rId54"/>
    <p:sldId id="314" r:id="rId55"/>
    <p:sldId id="315" r:id="rId56"/>
    <p:sldId id="317" r:id="rId57"/>
    <p:sldId id="318" r:id="rId58"/>
    <p:sldId id="263" r:id="rId59"/>
    <p:sldId id="257" r:id="rId60"/>
    <p:sldId id="269" r:id="rId61"/>
    <p:sldId id="319" r:id="rId62"/>
    <p:sldId id="320" r:id="rId63"/>
    <p:sldId id="345" r:id="rId64"/>
    <p:sldId id="346" r:id="rId65"/>
    <p:sldId id="347" r:id="rId66"/>
    <p:sldId id="322" r:id="rId67"/>
    <p:sldId id="323" r:id="rId68"/>
    <p:sldId id="324" r:id="rId69"/>
    <p:sldId id="325" r:id="rId70"/>
    <p:sldId id="327" r:id="rId71"/>
    <p:sldId id="329" r:id="rId72"/>
    <p:sldId id="358" r:id="rId73"/>
    <p:sldId id="359" r:id="rId74"/>
    <p:sldId id="390" r:id="rId75"/>
    <p:sldId id="330" r:id="rId76"/>
    <p:sldId id="360" r:id="rId77"/>
    <p:sldId id="331" r:id="rId78"/>
    <p:sldId id="332" r:id="rId79"/>
    <p:sldId id="333" r:id="rId80"/>
    <p:sldId id="361" r:id="rId81"/>
    <p:sldId id="334" r:id="rId82"/>
    <p:sldId id="335" r:id="rId83"/>
    <p:sldId id="336" r:id="rId84"/>
    <p:sldId id="362" r:id="rId85"/>
    <p:sldId id="363" r:id="rId86"/>
    <p:sldId id="364" r:id="rId87"/>
    <p:sldId id="365" r:id="rId88"/>
    <p:sldId id="367" r:id="rId89"/>
    <p:sldId id="338" r:id="rId90"/>
    <p:sldId id="366" r:id="rId91"/>
    <p:sldId id="339" r:id="rId92"/>
    <p:sldId id="387" r:id="rId93"/>
    <p:sldId id="388" r:id="rId94"/>
    <p:sldId id="340" r:id="rId95"/>
    <p:sldId id="341" r:id="rId96"/>
    <p:sldId id="343" r:id="rId97"/>
    <p:sldId id="342" r:id="rId98"/>
    <p:sldId id="369" r:id="rId99"/>
    <p:sldId id="368" r:id="rId100"/>
    <p:sldId id="273" r:id="rId101"/>
    <p:sldId id="260" r:id="rId102"/>
    <p:sldId id="370" r:id="rId103"/>
    <p:sldId id="389" r:id="rId104"/>
    <p:sldId id="371" r:id="rId105"/>
    <p:sldId id="392" r:id="rId106"/>
    <p:sldId id="372" r:id="rId107"/>
    <p:sldId id="375" r:id="rId108"/>
    <p:sldId id="373" r:id="rId109"/>
    <p:sldId id="393" r:id="rId110"/>
    <p:sldId id="374" r:id="rId111"/>
    <p:sldId id="265" r:id="rId112"/>
  </p:sldIdLst>
  <p:sldSz cx="12192000" cy="6858000"/>
  <p:notesSz cx="9945688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ois de Waroquier" initials="FdW" lastIdx="0" clrIdx="0">
    <p:extLst>
      <p:ext uri="{19B8F6BF-5375-455C-9EA6-DF929625EA0E}">
        <p15:presenceInfo xmlns:p15="http://schemas.microsoft.com/office/powerpoint/2012/main" userId="afcc6a470e2380e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3F4E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9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handoutMaster" Target="handoutMasters/handout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563" cy="343389"/>
          </a:xfrm>
          <a:prstGeom prst="rect">
            <a:avLst/>
          </a:prstGeom>
        </p:spPr>
        <p:txBody>
          <a:bodyPr vert="horz" lIns="90865" tIns="45432" rIns="90865" bIns="45432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32834" y="0"/>
            <a:ext cx="4310563" cy="343389"/>
          </a:xfrm>
          <a:prstGeom prst="rect">
            <a:avLst/>
          </a:prstGeom>
        </p:spPr>
        <p:txBody>
          <a:bodyPr vert="horz" lIns="90865" tIns="45432" rIns="90865" bIns="45432" rtlCol="0"/>
          <a:lstStyle>
            <a:lvl1pPr algn="r">
              <a:defRPr sz="1200"/>
            </a:lvl1pPr>
          </a:lstStyle>
          <a:p>
            <a:fld id="{FC91F44F-0E4D-49ED-84E6-DC80C404F7BA}" type="datetimeFigureOut">
              <a:rPr lang="fr-FR" smtClean="0"/>
              <a:t>17/12/2017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4612"/>
            <a:ext cx="4310563" cy="343389"/>
          </a:xfrm>
          <a:prstGeom prst="rect">
            <a:avLst/>
          </a:prstGeom>
        </p:spPr>
        <p:txBody>
          <a:bodyPr vert="horz" lIns="90865" tIns="45432" rIns="90865" bIns="45432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32834" y="6514612"/>
            <a:ext cx="4310563" cy="343389"/>
          </a:xfrm>
          <a:prstGeom prst="rect">
            <a:avLst/>
          </a:prstGeom>
        </p:spPr>
        <p:txBody>
          <a:bodyPr vert="horz" lIns="90865" tIns="45432" rIns="90865" bIns="45432" rtlCol="0" anchor="b"/>
          <a:lstStyle>
            <a:lvl1pPr algn="r">
              <a:defRPr sz="1200"/>
            </a:lvl1pPr>
          </a:lstStyle>
          <a:p>
            <a:fld id="{CEF5739E-D37A-4C5F-92E5-8FBA17CE54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0162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563" cy="343389"/>
          </a:xfrm>
          <a:prstGeom prst="rect">
            <a:avLst/>
          </a:prstGeom>
        </p:spPr>
        <p:txBody>
          <a:bodyPr vert="horz" lIns="90865" tIns="45432" rIns="90865" bIns="45432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32834" y="0"/>
            <a:ext cx="4310563" cy="343389"/>
          </a:xfrm>
          <a:prstGeom prst="rect">
            <a:avLst/>
          </a:prstGeom>
        </p:spPr>
        <p:txBody>
          <a:bodyPr vert="horz" lIns="90865" tIns="45432" rIns="90865" bIns="45432" rtlCol="0"/>
          <a:lstStyle>
            <a:lvl1pPr algn="r">
              <a:defRPr sz="1200"/>
            </a:lvl1pPr>
          </a:lstStyle>
          <a:p>
            <a:fld id="{A5CFC56E-F41B-4BE2-8BF9-42709D06D9F7}" type="datetimeFigureOut">
              <a:rPr lang="fr-FR" smtClean="0"/>
              <a:t>17/12/2017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3212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65" tIns="45432" rIns="90865" bIns="45432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4570" y="3300230"/>
            <a:ext cx="7956550" cy="2700384"/>
          </a:xfrm>
          <a:prstGeom prst="rect">
            <a:avLst/>
          </a:prstGeom>
        </p:spPr>
        <p:txBody>
          <a:bodyPr vert="horz" lIns="90865" tIns="45432" rIns="90865" bIns="45432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4612"/>
            <a:ext cx="4310563" cy="343389"/>
          </a:xfrm>
          <a:prstGeom prst="rect">
            <a:avLst/>
          </a:prstGeom>
        </p:spPr>
        <p:txBody>
          <a:bodyPr vert="horz" lIns="90865" tIns="45432" rIns="90865" bIns="45432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32834" y="6514612"/>
            <a:ext cx="4310563" cy="343389"/>
          </a:xfrm>
          <a:prstGeom prst="rect">
            <a:avLst/>
          </a:prstGeom>
        </p:spPr>
        <p:txBody>
          <a:bodyPr vert="horz" lIns="90865" tIns="45432" rIns="90865" bIns="45432" rtlCol="0" anchor="b"/>
          <a:lstStyle>
            <a:lvl1pPr algn="r">
              <a:defRPr sz="1200"/>
            </a:lvl1pPr>
          </a:lstStyle>
          <a:p>
            <a:fld id="{9EB37B6C-FF19-4FB9-A63B-444D51E752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61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9E7F-7A29-4BD4-8C13-8297A558A5EA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817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183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734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5217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1106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59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277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067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525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338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6721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7367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5614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323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2696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051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5468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5246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0149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73666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24717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0984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79511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99349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3265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5835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2535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66967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>
                <a:solidFill>
                  <a:prstClr val="black"/>
                </a:solidFill>
              </a:rPr>
              <a:pPr/>
              <a:t>45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1734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8051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>
                <a:solidFill>
                  <a:prstClr val="black"/>
                </a:solidFill>
              </a:rPr>
              <a:pPr/>
              <a:t>47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13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>
                <a:solidFill>
                  <a:prstClr val="black"/>
                </a:solidFill>
              </a:rPr>
              <a:pPr/>
              <a:t>48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307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194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00413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>
                <a:solidFill>
                  <a:prstClr val="black"/>
                </a:solidFill>
              </a:rPr>
              <a:pPr/>
              <a:t>50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837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>
                <a:solidFill>
                  <a:prstClr val="black"/>
                </a:solidFill>
              </a:rPr>
              <a:pPr/>
              <a:t>51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144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3409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87155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0618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4683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4061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2175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79915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812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4476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1617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3A212-68BE-40BA-83EA-C57D809E71C9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5108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2414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27023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4161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50452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19864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7600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5628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5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1002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65248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004567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2365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3360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786131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63406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5907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9022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2629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370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48215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8036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6523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11808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861101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21290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5084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648766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49164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859073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93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59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3A212-68BE-40BA-83EA-C57D809E71C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8939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94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338993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86391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91147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98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21489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99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93159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102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307883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104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91460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105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44320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106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542639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107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9580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7476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108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40366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BB6D7-8D59-47EF-A845-58AFA32BF7B5}" type="slidenum">
              <a:rPr lang="fr-FR" smtClean="0"/>
              <a:t>110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9708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D5AAE-31D6-43D4-A428-2BA13B40BB72}" type="datetimeFigureOut">
              <a:rPr lang="fr-FR" smtClean="0"/>
              <a:t>17/12/2017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082C3-F505-4989-A439-A0CF82326F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319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D5AAE-31D6-43D4-A428-2BA13B40BB72}" type="datetimeFigureOut">
              <a:rPr lang="fr-FR" smtClean="0"/>
              <a:t>17/12/2017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082C3-F505-4989-A439-A0CF82326F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130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D5AAE-31D6-43D4-A428-2BA13B40BB72}" type="datetimeFigureOut">
              <a:rPr lang="fr-FR" smtClean="0"/>
              <a:t>17/12/2017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082C3-F505-4989-A439-A0CF82326F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96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D5AAE-31D6-43D4-A428-2BA13B40BB72}" type="datetimeFigureOut">
              <a:rPr lang="fr-FR" smtClean="0"/>
              <a:t>17/12/2017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082C3-F505-4989-A439-A0CF82326F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216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D5AAE-31D6-43D4-A428-2BA13B40BB72}" type="datetimeFigureOut">
              <a:rPr lang="fr-FR" smtClean="0"/>
              <a:t>17/12/2017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082C3-F505-4989-A439-A0CF82326F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901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D5AAE-31D6-43D4-A428-2BA13B40BB72}" type="datetimeFigureOut">
              <a:rPr lang="fr-FR" smtClean="0"/>
              <a:t>17/12/2017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082C3-F505-4989-A439-A0CF82326F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878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D5AAE-31D6-43D4-A428-2BA13B40BB72}" type="datetimeFigureOut">
              <a:rPr lang="fr-FR" smtClean="0"/>
              <a:t>17/12/2017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082C3-F505-4989-A439-A0CF82326F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504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D5AAE-31D6-43D4-A428-2BA13B40BB72}" type="datetimeFigureOut">
              <a:rPr lang="fr-FR" smtClean="0"/>
              <a:t>17/12/2017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082C3-F505-4989-A439-A0CF82326F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34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D5AAE-31D6-43D4-A428-2BA13B40BB72}" type="datetimeFigureOut">
              <a:rPr lang="fr-FR" smtClean="0"/>
              <a:t>17/12/2017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082C3-F505-4989-A439-A0CF82326F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3963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D5AAE-31D6-43D4-A428-2BA13B40BB72}" type="datetimeFigureOut">
              <a:rPr lang="fr-FR" smtClean="0"/>
              <a:t>17/12/2017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082C3-F505-4989-A439-A0CF82326F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846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D5AAE-31D6-43D4-A428-2BA13B40BB72}" type="datetimeFigureOut">
              <a:rPr lang="fr-FR" smtClean="0"/>
              <a:t>17/12/2017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082C3-F505-4989-A439-A0CF82326F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4593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D5AAE-31D6-43D4-A428-2BA13B40BB72}" type="datetimeFigureOut">
              <a:rPr lang="fr-FR" smtClean="0"/>
              <a:t>17/12/2017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082C3-F505-4989-A439-A0CF82326F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41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2.png"/><Relationship Id="rId3" Type="http://schemas.microsoft.com/office/2007/relationships/media" Target="../media/media2.mp3"/><Relationship Id="rId21" Type="http://schemas.openxmlformats.org/officeDocument/2006/relationships/image" Target="../media/image5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1.xml"/><Relationship Id="rId10" Type="http://schemas.openxmlformats.org/officeDocument/2006/relationships/audio" Target="../media/media5.mp3"/><Relationship Id="rId19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8.jpg"/><Relationship Id="rId4" Type="http://schemas.openxmlformats.org/officeDocument/2006/relationships/image" Target="../media/image147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g"/><Relationship Id="rId5" Type="http://schemas.openxmlformats.org/officeDocument/2006/relationships/image" Target="../media/image149.jpeg"/><Relationship Id="rId4" Type="http://schemas.openxmlformats.org/officeDocument/2006/relationships/image" Target="../media/image3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png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8.pn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Relationship Id="rId9" Type="http://schemas.openxmlformats.org/officeDocument/2006/relationships/image" Target="../media/image6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8.pn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g"/><Relationship Id="rId5" Type="http://schemas.openxmlformats.org/officeDocument/2006/relationships/image" Target="../media/image69.jpg"/><Relationship Id="rId4" Type="http://schemas.openxmlformats.org/officeDocument/2006/relationships/image" Target="../media/image7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g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6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1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g"/><Relationship Id="rId5" Type="http://schemas.openxmlformats.org/officeDocument/2006/relationships/image" Target="../media/image113.png"/><Relationship Id="rId4" Type="http://schemas.openxmlformats.org/officeDocument/2006/relationships/image" Target="../media/image112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4" Type="http://schemas.openxmlformats.org/officeDocument/2006/relationships/image" Target="../media/image11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1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15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g"/><Relationship Id="rId3" Type="http://schemas.openxmlformats.org/officeDocument/2006/relationships/image" Target="../media/image125.jp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g"/><Relationship Id="rId5" Type="http://schemas.openxmlformats.org/officeDocument/2006/relationships/image" Target="../media/image115.png"/><Relationship Id="rId4" Type="http://schemas.openxmlformats.org/officeDocument/2006/relationships/image" Target="../media/image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g"/><Relationship Id="rId5" Type="http://schemas.openxmlformats.org/officeDocument/2006/relationships/image" Target="../media/image118.png"/><Relationship Id="rId4" Type="http://schemas.openxmlformats.org/officeDocument/2006/relationships/image" Target="../media/image11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jp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8.png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jpg"/><Relationship Id="rId5" Type="http://schemas.openxmlformats.org/officeDocument/2006/relationships/image" Target="../media/image132.jp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8.png"/><Relationship Id="rId7" Type="http://schemas.openxmlformats.org/officeDocument/2006/relationships/image" Target="../media/image13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g"/><Relationship Id="rId5" Type="http://schemas.openxmlformats.org/officeDocument/2006/relationships/image" Target="../media/image138.png"/><Relationship Id="rId4" Type="http://schemas.openxmlformats.org/officeDocument/2006/relationships/image" Target="../media/image137.jpeg"/><Relationship Id="rId9" Type="http://schemas.openxmlformats.org/officeDocument/2006/relationships/image" Target="../media/image141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jpeg"/><Relationship Id="rId5" Type="http://schemas.openxmlformats.org/officeDocument/2006/relationships/image" Target="../media/image143.jpg"/><Relationship Id="rId4" Type="http://schemas.openxmlformats.org/officeDocument/2006/relationships/image" Target="../media/image14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67174" y="3861047"/>
            <a:ext cx="8640959" cy="1892639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Assemblée Générale du </a:t>
            </a:r>
            <a:r>
              <a:rPr lang="fr-FR" b="1" dirty="0" smtClean="0">
                <a:solidFill>
                  <a:srgbClr val="C00000"/>
                </a:solidFill>
              </a:rPr>
              <a:t/>
            </a:r>
            <a:br>
              <a:rPr lang="fr-FR" b="1" dirty="0" smtClean="0">
                <a:solidFill>
                  <a:srgbClr val="C00000"/>
                </a:solidFill>
              </a:rPr>
            </a:br>
            <a:r>
              <a:rPr lang="fr-FR" b="1" dirty="0" smtClean="0">
                <a:solidFill>
                  <a:srgbClr val="C00000"/>
                </a:solidFill>
              </a:rPr>
              <a:t>15 décembre 2017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4" name="Image 3"/>
          <p:cNvPicPr/>
          <p:nvPr/>
        </p:nvPicPr>
        <p:blipFill>
          <a:blip r:embed="rId17"/>
          <a:stretch>
            <a:fillRect/>
          </a:stretch>
        </p:blipFill>
        <p:spPr>
          <a:xfrm>
            <a:off x="3243115" y="1340768"/>
            <a:ext cx="5760720" cy="1847850"/>
          </a:xfrm>
          <a:prstGeom prst="rect">
            <a:avLst/>
          </a:prstGeom>
        </p:spPr>
      </p:pic>
      <p:pic>
        <p:nvPicPr>
          <p:cNvPr id="3" name="The JazzMasters - Lost In Spa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91545" y="5661247"/>
            <a:ext cx="487363" cy="487363"/>
          </a:xfrm>
          <a:prstGeom prst="rect">
            <a:avLst/>
          </a:prstGeom>
        </p:spPr>
      </p:pic>
      <p:pic>
        <p:nvPicPr>
          <p:cNvPr id="5" name="ALLEN &amp; ALLEN - RIGHT HER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287689" y="5661246"/>
            <a:ext cx="487363" cy="487363"/>
          </a:xfrm>
          <a:prstGeom prst="rect">
            <a:avLst/>
          </a:prstGeom>
        </p:spPr>
      </p:pic>
      <p:pic>
        <p:nvPicPr>
          <p:cNvPr id="7" name="Candy Dulfer - L.A. City Light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511825" y="5677834"/>
            <a:ext cx="487363" cy="487363"/>
          </a:xfrm>
          <a:prstGeom prst="rect">
            <a:avLst/>
          </a:prstGeom>
        </p:spPr>
      </p:pic>
      <p:pic>
        <p:nvPicPr>
          <p:cNvPr id="8" name="Acoustic Alchemy - Casino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43973" y="5661245"/>
            <a:ext cx="487363" cy="487363"/>
          </a:xfrm>
          <a:prstGeom prst="rect">
            <a:avLst/>
          </a:prstGeom>
        </p:spPr>
      </p:pic>
      <p:pic>
        <p:nvPicPr>
          <p:cNvPr id="9" name="Yellowjackets - Sea Folk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176120" y="5661244"/>
            <a:ext cx="487363" cy="487363"/>
          </a:xfrm>
          <a:prstGeom prst="rect">
            <a:avLst/>
          </a:prstGeom>
        </p:spPr>
      </p:pic>
      <p:pic>
        <p:nvPicPr>
          <p:cNvPr id="10" name="Down To The Bone - Lightning Rod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96190" y="5661243"/>
            <a:ext cx="487363" cy="487363"/>
          </a:xfrm>
          <a:prstGeom prst="rect">
            <a:avLst/>
          </a:prstGeom>
        </p:spPr>
      </p:pic>
      <p:pic>
        <p:nvPicPr>
          <p:cNvPr id="11" name="Grant Geissman - Heartbeat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68409" y="5661241"/>
            <a:ext cx="487363" cy="487363"/>
          </a:xfrm>
          <a:prstGeom prst="rect">
            <a:avLst/>
          </a:prstGeom>
        </p:spPr>
      </p:pic>
      <p:pic>
        <p:nvPicPr>
          <p:cNvPr id="1027" name="Picture 3" descr="C:\Users\André\AppData\Local\Microsoft\Windows\Temporary Internet Files\Content.IE5\4A60O5R7\MC900285688[1].wmf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217714"/>
            <a:ext cx="8640959" cy="389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13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5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6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8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538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05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83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63347" y="44624"/>
            <a:ext cx="7206068" cy="720080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rgbClr val="C00000"/>
                </a:solidFill>
              </a:rPr>
              <a:t>Trophée de la galette </a:t>
            </a:r>
            <a:r>
              <a:rPr lang="fr-FR" sz="4800" b="1" dirty="0" smtClean="0">
                <a:solidFill>
                  <a:srgbClr val="C00000"/>
                </a:solidFill>
              </a:rPr>
              <a:t>2017</a:t>
            </a:r>
            <a:endParaRPr lang="fr-FR" sz="4800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75520" y="844941"/>
            <a:ext cx="9267618" cy="53923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rgbClr val="0070C0"/>
                </a:solidFill>
              </a:rPr>
              <a:t>Le </a:t>
            </a:r>
            <a:r>
              <a:rPr lang="fr-FR" b="1" dirty="0">
                <a:solidFill>
                  <a:srgbClr val="0070C0"/>
                </a:solidFill>
              </a:rPr>
              <a:t>palmarès : </a:t>
            </a:r>
            <a:r>
              <a:rPr lang="fr-FR" b="1" dirty="0"/>
              <a:t>côté Golf </a:t>
            </a:r>
          </a:p>
          <a:p>
            <a:pPr marL="0" indent="0">
              <a:buNone/>
            </a:pPr>
            <a:r>
              <a:rPr lang="fr-FR" sz="2600" b="1" dirty="0" smtClean="0">
                <a:solidFill>
                  <a:srgbClr val="0070C0"/>
                </a:solidFill>
              </a:rPr>
              <a:t>1</a:t>
            </a:r>
            <a:r>
              <a:rPr lang="fr-FR" sz="2600" b="1" baseline="30000" dirty="0" smtClean="0">
                <a:solidFill>
                  <a:srgbClr val="0070C0"/>
                </a:solidFill>
              </a:rPr>
              <a:t>er</a:t>
            </a:r>
            <a:r>
              <a:rPr lang="fr-FR" sz="2600" b="1" dirty="0" smtClean="0">
                <a:solidFill>
                  <a:srgbClr val="0070C0"/>
                </a:solidFill>
              </a:rPr>
              <a:t> en brut et net: Jean-Pierre Court, </a:t>
            </a:r>
            <a:r>
              <a:rPr lang="fr-FR" sz="2600" b="1" dirty="0">
                <a:solidFill>
                  <a:srgbClr val="0070C0"/>
                </a:solidFill>
              </a:rPr>
              <a:t>le roi du petit </a:t>
            </a:r>
            <a:r>
              <a:rPr lang="fr-FR" sz="2600" b="1" dirty="0" smtClean="0">
                <a:solidFill>
                  <a:srgbClr val="0070C0"/>
                </a:solidFill>
              </a:rPr>
              <a:t>jeu et du putting </a:t>
            </a:r>
            <a:endParaRPr lang="fr-FR" sz="2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2600" b="1" dirty="0"/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b="1" dirty="0" smtClean="0"/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sz="26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2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2600" b="1" dirty="0" smtClean="0">
                <a:solidFill>
                  <a:srgbClr val="0070C0"/>
                </a:solidFill>
              </a:rPr>
              <a:t>2</a:t>
            </a:r>
            <a:r>
              <a:rPr lang="fr-FR" sz="2600" b="1" baseline="30000" dirty="0" smtClean="0">
                <a:solidFill>
                  <a:srgbClr val="0070C0"/>
                </a:solidFill>
              </a:rPr>
              <a:t>èmes </a:t>
            </a:r>
            <a:r>
              <a:rPr lang="fr-FR" sz="2600" b="1" dirty="0" smtClean="0">
                <a:solidFill>
                  <a:srgbClr val="0070C0"/>
                </a:solidFill>
              </a:rPr>
              <a:t>en brut  : </a:t>
            </a:r>
            <a:r>
              <a:rPr lang="fr-FR" sz="2600" b="1" dirty="0" err="1" smtClean="0">
                <a:solidFill>
                  <a:srgbClr val="0070C0"/>
                </a:solidFill>
              </a:rPr>
              <a:t>Héléna</a:t>
            </a:r>
            <a:r>
              <a:rPr lang="fr-FR" sz="2600" b="1" dirty="0" smtClean="0">
                <a:solidFill>
                  <a:srgbClr val="0070C0"/>
                </a:solidFill>
              </a:rPr>
              <a:t> </a:t>
            </a:r>
            <a:r>
              <a:rPr lang="fr-FR" sz="2600" b="1" dirty="0" err="1" smtClean="0">
                <a:solidFill>
                  <a:srgbClr val="0070C0"/>
                </a:solidFill>
              </a:rPr>
              <a:t>Fraysse</a:t>
            </a:r>
            <a:r>
              <a:rPr lang="fr-FR" sz="2600" b="1" dirty="0" smtClean="0">
                <a:solidFill>
                  <a:srgbClr val="0070C0"/>
                </a:solidFill>
              </a:rPr>
              <a:t> et Sylvie Huber</a:t>
            </a:r>
            <a:endParaRPr lang="fr-FR" sz="2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2600" b="1" dirty="0" smtClean="0">
                <a:solidFill>
                  <a:srgbClr val="0070C0"/>
                </a:solidFill>
              </a:rPr>
              <a:t>2</a:t>
            </a:r>
            <a:r>
              <a:rPr lang="fr-FR" sz="2600" b="1" baseline="30000" dirty="0" smtClean="0">
                <a:solidFill>
                  <a:srgbClr val="0070C0"/>
                </a:solidFill>
              </a:rPr>
              <a:t>èmes</a:t>
            </a:r>
            <a:r>
              <a:rPr lang="fr-FR" sz="2600" b="1" dirty="0" smtClean="0">
                <a:solidFill>
                  <a:srgbClr val="0070C0"/>
                </a:solidFill>
              </a:rPr>
              <a:t> en net </a:t>
            </a:r>
            <a:r>
              <a:rPr lang="fr-FR" sz="1500" b="1" dirty="0" smtClean="0">
                <a:solidFill>
                  <a:srgbClr val="0070C0"/>
                </a:solidFill>
              </a:rPr>
              <a:t> </a:t>
            </a:r>
            <a:r>
              <a:rPr lang="fr-FR" sz="1500" b="1" dirty="0">
                <a:solidFill>
                  <a:srgbClr val="0070C0"/>
                </a:solidFill>
              </a:rPr>
              <a:t>:</a:t>
            </a:r>
            <a:r>
              <a:rPr lang="fr-FR" sz="2600" b="1" dirty="0">
                <a:solidFill>
                  <a:srgbClr val="0070C0"/>
                </a:solidFill>
              </a:rPr>
              <a:t>  </a:t>
            </a:r>
            <a:r>
              <a:rPr lang="fr-FR" sz="2600" b="1" dirty="0" smtClean="0">
                <a:solidFill>
                  <a:srgbClr val="0070C0"/>
                </a:solidFill>
              </a:rPr>
              <a:t>Anne Robin et Chérif Saiah</a:t>
            </a:r>
            <a:endParaRPr lang="fr-FR" b="1" dirty="0"/>
          </a:p>
          <a:p>
            <a:pPr marL="514350" indent="-514350">
              <a:buFont typeface="+mj-lt"/>
              <a:buAutoNum type="arabicPeriod"/>
            </a:pPr>
            <a:endParaRPr lang="fr-FR" b="1" dirty="0"/>
          </a:p>
          <a:p>
            <a:pPr marL="0" indent="0">
              <a:buNone/>
            </a:pPr>
            <a:endParaRPr lang="fr-FR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81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403" y="6504546"/>
            <a:ext cx="9747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462" y="1688115"/>
            <a:ext cx="4360982" cy="327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376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447" y="1786597"/>
            <a:ext cx="8642252" cy="1181685"/>
          </a:xfrm>
        </p:spPr>
        <p:txBody>
          <a:bodyPr>
            <a:noAutofit/>
          </a:bodyPr>
          <a:lstStyle/>
          <a:p>
            <a:r>
              <a:rPr lang="fr-FR" sz="7200" b="1" dirty="0" smtClean="0">
                <a:latin typeface="+mn-lt"/>
              </a:rPr>
              <a:t>BUDGET</a:t>
            </a:r>
            <a:endParaRPr lang="fr-FR" sz="7200" b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727939" y="4305422"/>
            <a:ext cx="4281268" cy="885556"/>
          </a:xfrm>
        </p:spPr>
        <p:txBody>
          <a:bodyPr>
            <a:normAutofit lnSpcReduction="10000"/>
          </a:bodyPr>
          <a:lstStyle/>
          <a:p>
            <a:r>
              <a:rPr lang="fr-FR" sz="6000" b="1" dirty="0" smtClean="0"/>
              <a:t>2017 / 2018</a:t>
            </a:r>
          </a:p>
          <a:p>
            <a:endParaRPr lang="fr-FR" sz="6000" b="1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858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54548" y="759655"/>
            <a:ext cx="4473526" cy="520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003409" y="824636"/>
            <a:ext cx="3624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BUDGET 2017/2018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54548" y="1477108"/>
            <a:ext cx="4473526" cy="4890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854548" y="1477108"/>
            <a:ext cx="44735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COTISATIONS 2018                                    4400€</a:t>
            </a:r>
          </a:p>
          <a:p>
            <a:endParaRPr lang="fr-FR" dirty="0" smtClean="0"/>
          </a:p>
          <a:p>
            <a:r>
              <a:rPr lang="fr-FR" b="1" dirty="0" smtClean="0"/>
              <a:t>DEPENSES</a:t>
            </a:r>
          </a:p>
          <a:p>
            <a:r>
              <a:rPr lang="fr-FR" dirty="0"/>
              <a:t>-</a:t>
            </a:r>
            <a:r>
              <a:rPr lang="fr-FR" dirty="0" smtClean="0"/>
              <a:t>Fournitures de bureau             180€</a:t>
            </a:r>
          </a:p>
          <a:p>
            <a:r>
              <a:rPr lang="fr-FR" dirty="0" smtClean="0"/>
              <a:t>-Site « JIMDO »                             70€</a:t>
            </a:r>
          </a:p>
          <a:p>
            <a:r>
              <a:rPr lang="fr-FR" dirty="0" smtClean="0"/>
              <a:t>-Assurance                                  190€</a:t>
            </a:r>
          </a:p>
          <a:p>
            <a:r>
              <a:rPr lang="fr-FR" dirty="0" smtClean="0"/>
              <a:t>-Coupes/trophées                    2600€</a:t>
            </a:r>
          </a:p>
          <a:p>
            <a:r>
              <a:rPr lang="fr-FR" dirty="0" smtClean="0"/>
              <a:t>-Forum des associations            200€</a:t>
            </a:r>
          </a:p>
          <a:p>
            <a:r>
              <a:rPr lang="fr-FR" dirty="0" smtClean="0"/>
              <a:t>-Frais d’ AGO                             1000€</a:t>
            </a:r>
          </a:p>
          <a:p>
            <a:r>
              <a:rPr lang="fr-FR" dirty="0" smtClean="0"/>
              <a:t>-Frais postaux                             </a:t>
            </a:r>
            <a:r>
              <a:rPr lang="fr-FR" dirty="0"/>
              <a:t> </a:t>
            </a:r>
            <a:r>
              <a:rPr lang="fr-FR" dirty="0" smtClean="0"/>
              <a:t>  40€</a:t>
            </a:r>
          </a:p>
          <a:p>
            <a:r>
              <a:rPr lang="fr-FR" dirty="0" smtClean="0"/>
              <a:t>-Services bancaires                       70€</a:t>
            </a:r>
          </a:p>
          <a:p>
            <a:endParaRPr lang="fr-FR" b="1" i="1" dirty="0" smtClean="0"/>
          </a:p>
          <a:p>
            <a:r>
              <a:rPr lang="fr-FR" b="1" i="1" dirty="0" smtClean="0"/>
              <a:t>TOTAL DEPENSES                                       </a:t>
            </a:r>
            <a:r>
              <a:rPr lang="fr-FR" b="1" dirty="0" smtClean="0"/>
              <a:t>4350€</a:t>
            </a:r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b="1" dirty="0" smtClean="0">
                <a:solidFill>
                  <a:srgbClr val="FF0000"/>
                </a:solidFill>
              </a:rPr>
              <a:t>RESULTAT</a:t>
            </a:r>
            <a:r>
              <a:rPr lang="fr-FR" dirty="0" smtClean="0"/>
              <a:t>                                                   </a:t>
            </a:r>
            <a:r>
              <a:rPr lang="fr-FR" b="1" dirty="0" smtClean="0">
                <a:solidFill>
                  <a:srgbClr val="FF0000"/>
                </a:solidFill>
              </a:rPr>
              <a:t>50€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2363372" y="5514535"/>
            <a:ext cx="1069145" cy="281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7090117" y="5275384"/>
            <a:ext cx="1111347" cy="64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6302326" y="4666010"/>
            <a:ext cx="11676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/>
          <p:nvPr/>
        </p:nvPicPr>
        <p:blipFill>
          <a:blip r:embed="rId2"/>
          <a:stretch>
            <a:fillRect/>
          </a:stretch>
        </p:blipFill>
        <p:spPr>
          <a:xfrm>
            <a:off x="221345" y="0"/>
            <a:ext cx="1704975" cy="73914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chemeClr val="tx2"/>
                </a:solidFill>
              </a:rPr>
              <a:t>D.Doucet</a:t>
            </a:r>
            <a:endParaRPr lang="fr-FR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99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Ordre du jour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74870" y="6481013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F.de Waroquier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1890470" y="1196752"/>
            <a:ext cx="832033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Rapport moral du Président sur l’exercice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2017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Approbation du rapport moral du Président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Lecture et approbation du rapport financier relatif à l’exercice du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1/11/2016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au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31/10/2017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Quitus au Trésorier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Perspectives pour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2018 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Fixation du montant de la cotisation annuelle à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55€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Approbation du budget exercice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2017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2018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tx1"/>
                </a:solidFill>
              </a:rPr>
              <a:t>Election des Administrateurs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Questions diverses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02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8353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Candidats au Conseil d’administration de GTT</a:t>
            </a:r>
            <a:br>
              <a:rPr lang="fr-FR" b="1" dirty="0" smtClean="0">
                <a:solidFill>
                  <a:srgbClr val="002060"/>
                </a:solidFill>
              </a:rPr>
            </a:br>
            <a:r>
              <a:rPr lang="fr-FR" b="1" dirty="0">
                <a:solidFill>
                  <a:srgbClr val="002060"/>
                </a:solidFill>
              </a:rPr>
              <a:t>	</a:t>
            </a:r>
            <a:r>
              <a:rPr lang="fr-FR" b="1" dirty="0" smtClean="0">
                <a:solidFill>
                  <a:srgbClr val="002060"/>
                </a:solidFill>
              </a:rPr>
              <a:t>			</a:t>
            </a:r>
            <a:r>
              <a:rPr lang="fr-FR" sz="2800" b="1" i="1" dirty="0" smtClean="0">
                <a:solidFill>
                  <a:srgbClr val="002060"/>
                </a:solidFill>
              </a:rPr>
              <a:t>par ordre alphabétique</a:t>
            </a:r>
            <a:br>
              <a:rPr lang="fr-FR" sz="2800" b="1" i="1" dirty="0" smtClean="0">
                <a:solidFill>
                  <a:srgbClr val="002060"/>
                </a:solidFill>
              </a:rPr>
            </a:br>
            <a:endParaRPr lang="fr-FR" sz="2800" b="1" i="1" dirty="0">
              <a:solidFill>
                <a:srgbClr val="00206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8138" y="1709095"/>
            <a:ext cx="6155724" cy="4897837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fr-FR" dirty="0" smtClean="0">
                <a:solidFill>
                  <a:srgbClr val="002060"/>
                </a:solidFill>
              </a:rPr>
              <a:t>Bernard Andriot</a:t>
            </a:r>
          </a:p>
          <a:p>
            <a:pPr marL="514350" lvl="0" indent="-514350">
              <a:buFont typeface="+mj-lt"/>
              <a:buAutoNum type="arabicPeriod"/>
            </a:pPr>
            <a:r>
              <a:rPr lang="fr-FR" dirty="0" smtClean="0">
                <a:solidFill>
                  <a:srgbClr val="002060"/>
                </a:solidFill>
              </a:rPr>
              <a:t>André Biche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rgbClr val="002060"/>
                </a:solidFill>
              </a:rPr>
              <a:t>Arnaud Bourillet</a:t>
            </a:r>
          </a:p>
          <a:p>
            <a:pPr marL="514350" lvl="0" indent="-514350">
              <a:buFont typeface="+mj-lt"/>
              <a:buAutoNum type="arabicPeriod"/>
            </a:pPr>
            <a:r>
              <a:rPr lang="fr-FR" dirty="0" smtClean="0">
                <a:solidFill>
                  <a:srgbClr val="002060"/>
                </a:solidFill>
              </a:rPr>
              <a:t>Catherine </a:t>
            </a:r>
            <a:r>
              <a:rPr lang="fr-FR" dirty="0">
                <a:solidFill>
                  <a:srgbClr val="002060"/>
                </a:solidFill>
              </a:rPr>
              <a:t>Delaume </a:t>
            </a:r>
            <a:endParaRPr lang="fr-FR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rgbClr val="002060"/>
                </a:solidFill>
              </a:rPr>
              <a:t>Jacques </a:t>
            </a:r>
            <a:r>
              <a:rPr lang="fr-FR" dirty="0" err="1" smtClean="0">
                <a:solidFill>
                  <a:srgbClr val="002060"/>
                </a:solidFill>
              </a:rPr>
              <a:t>Delobel</a:t>
            </a:r>
            <a:endParaRPr lang="fr-FR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rgbClr val="002060"/>
                </a:solidFill>
              </a:rPr>
              <a:t>Daniel Doucet</a:t>
            </a:r>
          </a:p>
          <a:p>
            <a:pPr marL="514350" lvl="0" indent="-514350">
              <a:buFont typeface="+mj-lt"/>
              <a:buAutoNum type="arabicPeriod"/>
            </a:pPr>
            <a:r>
              <a:rPr lang="fr-FR" dirty="0" smtClean="0">
                <a:solidFill>
                  <a:srgbClr val="002060"/>
                </a:solidFill>
              </a:rPr>
              <a:t>François de Waroquier</a:t>
            </a:r>
          </a:p>
          <a:p>
            <a:pPr marL="514350" lvl="0" indent="-514350">
              <a:buFont typeface="+mj-lt"/>
              <a:buAutoNum type="arabicPeriod"/>
            </a:pPr>
            <a:r>
              <a:rPr lang="fr-FR" dirty="0" smtClean="0">
                <a:solidFill>
                  <a:srgbClr val="002060"/>
                </a:solidFill>
              </a:rPr>
              <a:t>Sophie Hude-</a:t>
            </a:r>
            <a:r>
              <a:rPr lang="fr-FR" dirty="0" err="1" smtClean="0">
                <a:solidFill>
                  <a:srgbClr val="002060"/>
                </a:solidFill>
              </a:rPr>
              <a:t>Tarbé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>
                <a:solidFill>
                  <a:srgbClr val="002060"/>
                </a:solidFill>
              </a:rPr>
              <a:t>de </a:t>
            </a:r>
            <a:r>
              <a:rPr lang="fr-FR" dirty="0" smtClean="0">
                <a:solidFill>
                  <a:srgbClr val="002060"/>
                </a:solidFill>
              </a:rPr>
              <a:t>Saint </a:t>
            </a:r>
            <a:r>
              <a:rPr lang="fr-FR" dirty="0" err="1" smtClean="0">
                <a:solidFill>
                  <a:srgbClr val="002060"/>
                </a:solidFill>
              </a:rPr>
              <a:t>Hardouin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endParaRPr lang="fr-FR" dirty="0">
              <a:solidFill>
                <a:srgbClr val="00206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fr-FR" dirty="0" smtClean="0">
                <a:solidFill>
                  <a:srgbClr val="002060"/>
                </a:solidFill>
              </a:rPr>
              <a:t>Michel Lavraie</a:t>
            </a:r>
            <a:endParaRPr lang="fr-FR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fr-FR" dirty="0" smtClean="0"/>
          </a:p>
          <a:p>
            <a:pPr lvl="0"/>
            <a:endParaRPr lang="fr-FR" dirty="0" smtClean="0"/>
          </a:p>
          <a:p>
            <a:pPr lvl="0"/>
            <a:endParaRPr lang="fr-FR" dirty="0" smtClean="0"/>
          </a:p>
          <a:p>
            <a:pPr marL="0" lvl="0" indent="0">
              <a:buNone/>
            </a:pPr>
            <a:endParaRPr lang="fr-FR" dirty="0"/>
          </a:p>
          <a:p>
            <a:pPr marL="514350" indent="-514350">
              <a:buFont typeface="+mj-lt"/>
              <a:buAutoNum type="arabicPeriod"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78720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Ordre du jour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F.de Waroquier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1890470" y="1196752"/>
            <a:ext cx="832033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Rapport moral du Président sur l’exercice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2017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Approbation du rapport moral du Président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Lecture et approbation du rapport financier relatif à l’exercice du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1/11/2016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au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31/10/2017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Quitus au Trésorier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Perspectives pour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2018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Fixation du montant de la cotisation annuelle à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55€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Approbation du budget exercice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2017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2018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Election des Administrateurs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tx1"/>
                </a:solidFill>
              </a:rPr>
              <a:t>Questions diverses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731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332656"/>
            <a:ext cx="9144000" cy="654654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Licence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F.de Waroquier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60585" y="1124745"/>
            <a:ext cx="96698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Prenez dès à présent votre licence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b="1" dirty="0"/>
              <a:t>dans votre club habituel pour ceux qui </a:t>
            </a:r>
            <a:r>
              <a:rPr lang="fr-FR" sz="2800" b="1" dirty="0" smtClean="0"/>
              <a:t>en sont membres</a:t>
            </a:r>
            <a:endParaRPr lang="fr-FR" sz="28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C00000"/>
                </a:solidFill>
              </a:rPr>
              <a:t>sur le site de la </a:t>
            </a:r>
            <a:r>
              <a:rPr lang="fr-FR" sz="2800" b="1" dirty="0" err="1">
                <a:solidFill>
                  <a:srgbClr val="C00000"/>
                </a:solidFill>
              </a:rPr>
              <a:t>FFGolf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24000" y="5536687"/>
            <a:ext cx="1020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et pour </a:t>
            </a:r>
            <a:r>
              <a:rPr lang="fr-FR" sz="2800" b="1" dirty="0" smtClean="0"/>
              <a:t>2018  un changement  pour votre </a:t>
            </a:r>
            <a:r>
              <a:rPr lang="fr-FR" sz="2800" b="1" dirty="0">
                <a:solidFill>
                  <a:srgbClr val="C00000"/>
                </a:solidFill>
              </a:rPr>
              <a:t>Certificat </a:t>
            </a:r>
            <a:r>
              <a:rPr lang="fr-FR" sz="2800" b="1" dirty="0" smtClean="0">
                <a:solidFill>
                  <a:srgbClr val="C00000"/>
                </a:solidFill>
              </a:rPr>
              <a:t>médical</a:t>
            </a:r>
            <a:endParaRPr lang="fr-FR" sz="2800" b="1" dirty="0">
              <a:solidFill>
                <a:srgbClr val="C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22" y="20596"/>
            <a:ext cx="2758600" cy="1520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50" y="2717303"/>
            <a:ext cx="9082549" cy="234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8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F.de Waroquier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408471"/>
            <a:ext cx="9593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En  2018  un changement pour votre </a:t>
            </a:r>
            <a:r>
              <a:rPr lang="fr-FR" sz="2800" b="1" dirty="0">
                <a:solidFill>
                  <a:srgbClr val="C00000"/>
                </a:solidFill>
              </a:rPr>
              <a:t>Certificat médical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961" y="189834"/>
            <a:ext cx="3608801" cy="94029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16" y="1231492"/>
            <a:ext cx="10596715" cy="513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9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97453" y="409466"/>
            <a:ext cx="10181531" cy="716383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Félicitations aux Champions 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F.de Waroquier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55232" y="209032"/>
            <a:ext cx="2627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2060"/>
                </a:solidFill>
              </a:rPr>
              <a:t>Catherine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153340" y="1518999"/>
            <a:ext cx="2244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2060"/>
                </a:solidFill>
              </a:rPr>
              <a:t>François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28728" y="584416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« Titus </a:t>
            </a:r>
            <a:r>
              <a:rPr lang="fr-FR" sz="2400" b="1" dirty="0" err="1"/>
              <a:t>Cup</a:t>
            </a:r>
            <a:r>
              <a:rPr lang="fr-FR" sz="2400" b="1" dirty="0"/>
              <a:t> »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956447" y="5120454"/>
            <a:ext cx="231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« Grand Prix »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873384" y="1518999"/>
            <a:ext cx="196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2060"/>
                </a:solidFill>
              </a:rPr>
              <a:t>Sylvie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536161" y="5104702"/>
            <a:ext cx="2880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« Match-play »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987019" y="2973868"/>
            <a:ext cx="2006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2060"/>
                </a:solidFill>
              </a:rPr>
              <a:t>François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8" name="Picture 2" descr="C:\Users\André\Pictures\GTT\Nouveau dossier\33-CathDel-G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98" y="659835"/>
            <a:ext cx="2004454" cy="22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99" y="3453617"/>
            <a:ext cx="2004454" cy="234375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3" t="18141" r="47734" b="32163"/>
          <a:stretch/>
        </p:blipFill>
        <p:spPr>
          <a:xfrm>
            <a:off x="5153340" y="2005299"/>
            <a:ext cx="2145135" cy="288289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2" t="12024" r="54144" b="54938"/>
          <a:stretch/>
        </p:blipFill>
        <p:spPr>
          <a:xfrm>
            <a:off x="7912021" y="2018713"/>
            <a:ext cx="1886127" cy="286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9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F.de Waroquier</a:t>
            </a:r>
          </a:p>
        </p:txBody>
      </p:sp>
      <p:pic>
        <p:nvPicPr>
          <p:cNvPr id="8" name="Image 7"/>
          <p:cNvPicPr/>
          <p:nvPr/>
        </p:nvPicPr>
        <p:blipFill>
          <a:blip r:embed="rId4"/>
          <a:stretch>
            <a:fillRect/>
          </a:stretch>
        </p:blipFill>
        <p:spPr>
          <a:xfrm>
            <a:off x="3251644" y="501109"/>
            <a:ext cx="5760720" cy="1847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077" y="3399059"/>
            <a:ext cx="11184990" cy="957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651694" y="5406315"/>
            <a:ext cx="8078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200" b="1" i="1" dirty="0">
                <a:solidFill>
                  <a:srgbClr val="002060"/>
                </a:solidFill>
                <a:ea typeface="+mj-ea"/>
                <a:cs typeface="+mj-cs"/>
              </a:rPr>
              <a:t>Nota : </a:t>
            </a:r>
            <a:r>
              <a:rPr lang="fr-FR" sz="2400" b="1" i="1" dirty="0">
                <a:solidFill>
                  <a:srgbClr val="002060"/>
                </a:solidFill>
                <a:ea typeface="+mj-ea"/>
                <a:cs typeface="+mj-cs"/>
              </a:rPr>
              <a:t>Le repas qui suivra est réservé aux membres </a:t>
            </a:r>
            <a:r>
              <a:rPr lang="fr-FR" sz="2400" b="1" i="1" dirty="0" smtClean="0">
                <a:solidFill>
                  <a:srgbClr val="002060"/>
                </a:solidFill>
                <a:ea typeface="+mj-ea"/>
                <a:cs typeface="+mj-cs"/>
              </a:rPr>
              <a:t>qui se sont</a:t>
            </a:r>
          </a:p>
          <a:p>
            <a:pPr algn="just"/>
            <a:r>
              <a:rPr lang="fr-FR" sz="2400" b="1" i="1" dirty="0">
                <a:solidFill>
                  <a:srgbClr val="002060"/>
                </a:solidFill>
                <a:ea typeface="+mj-ea"/>
                <a:cs typeface="+mj-cs"/>
              </a:rPr>
              <a:t> </a:t>
            </a:r>
            <a:r>
              <a:rPr lang="fr-FR" sz="2400" b="1" i="1" dirty="0" smtClean="0">
                <a:solidFill>
                  <a:srgbClr val="002060"/>
                </a:solidFill>
                <a:ea typeface="+mj-ea"/>
                <a:cs typeface="+mj-cs"/>
              </a:rPr>
              <a:t>           inscrits </a:t>
            </a:r>
            <a:r>
              <a:rPr lang="fr-FR" sz="2400" b="1" i="1" dirty="0">
                <a:solidFill>
                  <a:srgbClr val="002060"/>
                </a:solidFill>
                <a:ea typeface="+mj-ea"/>
                <a:cs typeface="+mj-cs"/>
              </a:rPr>
              <a:t>avant l’Assemblée Générale. </a:t>
            </a:r>
            <a:endParaRPr lang="fr-FR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49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2133599"/>
            <a:ext cx="10857411" cy="38927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3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3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fr-FR" sz="4400" b="1" dirty="0" smtClean="0">
                <a:solidFill>
                  <a:srgbClr val="C00000"/>
                </a:solidFill>
              </a:rPr>
              <a:t>N’oubliez pas de remettre votre formulaire de </a:t>
            </a:r>
          </a:p>
          <a:p>
            <a:pPr marL="0" indent="0" algn="ctr">
              <a:buNone/>
            </a:pPr>
            <a:r>
              <a:rPr lang="fr-FR" sz="4400" b="1" dirty="0" err="1" smtClean="0">
                <a:solidFill>
                  <a:srgbClr val="C00000"/>
                </a:solidFill>
              </a:rPr>
              <a:t>ré-inscription</a:t>
            </a:r>
            <a:r>
              <a:rPr lang="fr-FR" sz="4400" b="1" dirty="0" smtClean="0">
                <a:solidFill>
                  <a:srgbClr val="C00000"/>
                </a:solidFill>
              </a:rPr>
              <a:t> 2018 à la sortie de la salle…..</a:t>
            </a:r>
            <a:endParaRPr lang="fr-FR" sz="4400" b="1" dirty="0">
              <a:solidFill>
                <a:srgbClr val="C00000"/>
              </a:solidFill>
            </a:endParaRPr>
          </a:p>
        </p:txBody>
      </p:sp>
      <p:pic>
        <p:nvPicPr>
          <p:cNvPr id="4" name="Imag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386544" y="676447"/>
            <a:ext cx="576072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9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07568" y="44624"/>
            <a:ext cx="8003232" cy="720080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rgbClr val="C00000"/>
                </a:solidFill>
              </a:rPr>
              <a:t>Trophée de la galette </a:t>
            </a:r>
            <a:r>
              <a:rPr lang="fr-FR" sz="4800" b="1" dirty="0" smtClean="0">
                <a:solidFill>
                  <a:srgbClr val="C00000"/>
                </a:solidFill>
              </a:rPr>
              <a:t>2017</a:t>
            </a:r>
            <a:endParaRPr lang="fr-FR" sz="4800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1" y="1412952"/>
            <a:ext cx="6236663" cy="3510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0070C0"/>
                </a:solidFill>
              </a:rPr>
              <a:t>… et </a:t>
            </a:r>
            <a:r>
              <a:rPr lang="fr-FR" b="1" dirty="0"/>
              <a:t>côté fourneaux </a:t>
            </a:r>
            <a:r>
              <a:rPr lang="fr-FR" b="1" dirty="0" smtClean="0"/>
              <a:t>: </a:t>
            </a:r>
          </a:p>
          <a:p>
            <a:pPr marL="0" indent="0">
              <a:buNone/>
            </a:pPr>
            <a:endParaRPr lang="fr-FR" sz="1100" b="1" dirty="0"/>
          </a:p>
          <a:p>
            <a:pPr marL="0" indent="0">
              <a:buNone/>
            </a:pPr>
            <a:r>
              <a:rPr lang="fr-FR" sz="2400" b="1" dirty="0" smtClean="0"/>
              <a:t>Une</a:t>
            </a:r>
            <a:r>
              <a:rPr lang="fr-FR" sz="2400" b="1" dirty="0" smtClean="0">
                <a:solidFill>
                  <a:srgbClr val="0070C0"/>
                </a:solidFill>
              </a:rPr>
              <a:t> </a:t>
            </a:r>
            <a:r>
              <a:rPr lang="fr-FR" sz="2400" b="1" dirty="0" smtClean="0"/>
              <a:t>brigade internationale….</a:t>
            </a:r>
          </a:p>
          <a:p>
            <a:pPr marL="0" indent="0">
              <a:buNone/>
            </a:pPr>
            <a:r>
              <a:rPr lang="fr-FR" sz="2400" b="1" dirty="0" smtClean="0"/>
              <a:t>-  Charlotte et son merveilleux vietnamien</a:t>
            </a:r>
          </a:p>
          <a:p>
            <a:pPr>
              <a:buFontTx/>
              <a:buChar char="-"/>
            </a:pPr>
            <a:r>
              <a:rPr lang="fr-FR" sz="2400" b="1" dirty="0" err="1" smtClean="0"/>
              <a:t>Dorrit</a:t>
            </a:r>
            <a:r>
              <a:rPr lang="fr-FR" sz="2400" b="1" dirty="0" smtClean="0"/>
              <a:t> et son crumble danois</a:t>
            </a:r>
          </a:p>
          <a:p>
            <a:pPr>
              <a:buFontTx/>
              <a:buChar char="-"/>
            </a:pPr>
            <a:r>
              <a:rPr lang="fr-FR" sz="2400" b="1" dirty="0" smtClean="0"/>
              <a:t>Brigitte et sa galette pomme-calva normande!</a:t>
            </a:r>
            <a:endParaRPr lang="fr-FR" sz="2400" b="1" dirty="0"/>
          </a:p>
          <a:p>
            <a:pPr marL="0" indent="0">
              <a:buNone/>
            </a:pPr>
            <a:endParaRPr lang="fr-FR" sz="2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81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1" y="6497662"/>
            <a:ext cx="9747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1" r="3616"/>
          <a:stretch/>
        </p:blipFill>
        <p:spPr bwMode="auto">
          <a:xfrm>
            <a:off x="6541464" y="1062112"/>
            <a:ext cx="5219999" cy="522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490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F.de Waroquier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8" name="Image 7"/>
          <p:cNvPicPr/>
          <p:nvPr/>
        </p:nvPicPr>
        <p:blipFill>
          <a:blip r:embed="rId4"/>
          <a:stretch>
            <a:fillRect/>
          </a:stretch>
        </p:blipFill>
        <p:spPr>
          <a:xfrm>
            <a:off x="3359696" y="4090206"/>
            <a:ext cx="5760720" cy="18478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01579" y="74396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800" b="1" dirty="0">
                <a:solidFill>
                  <a:srgbClr val="C00000"/>
                </a:solidFill>
              </a:rPr>
              <a:t>MERCI</a:t>
            </a:r>
            <a:r>
              <a:rPr lang="fr-FR" sz="3600" b="1" dirty="0">
                <a:solidFill>
                  <a:srgbClr val="C00000"/>
                </a:solidFill>
              </a:rPr>
              <a:t/>
            </a:r>
            <a:br>
              <a:rPr lang="fr-FR" sz="3600" b="1" dirty="0">
                <a:solidFill>
                  <a:srgbClr val="C00000"/>
                </a:solidFill>
              </a:rPr>
            </a:br>
            <a:endParaRPr lang="fr-FR" sz="3600" b="1" dirty="0">
              <a:solidFill>
                <a:srgbClr val="C00000"/>
              </a:solidFill>
            </a:endParaRPr>
          </a:p>
          <a:p>
            <a:pPr algn="ctr"/>
            <a:r>
              <a:rPr lang="fr-FR" sz="3600" b="1" dirty="0">
                <a:solidFill>
                  <a:srgbClr val="C00000"/>
                </a:solidFill>
              </a:rPr>
              <a:t>Bonne Année golfique </a:t>
            </a:r>
            <a:r>
              <a:rPr lang="fr-FR" sz="3600" b="1" dirty="0" smtClean="0">
                <a:solidFill>
                  <a:srgbClr val="C00000"/>
                </a:solidFill>
              </a:rPr>
              <a:t>2018 </a:t>
            </a:r>
            <a:endParaRPr lang="fr-FR" sz="3600" b="1" dirty="0">
              <a:solidFill>
                <a:srgbClr val="C00000"/>
              </a:solidFill>
            </a:endParaRPr>
          </a:p>
          <a:p>
            <a:pPr algn="ctr"/>
            <a:r>
              <a:rPr lang="fr-FR" sz="3600" b="1" dirty="0">
                <a:solidFill>
                  <a:srgbClr val="C00000"/>
                </a:solidFill>
              </a:rPr>
              <a:t>à tous</a:t>
            </a:r>
          </a:p>
          <a:p>
            <a:pPr algn="ctr"/>
            <a:r>
              <a:rPr lang="fr-FR" sz="3600" b="1" dirty="0">
                <a:solidFill>
                  <a:srgbClr val="C00000"/>
                </a:solidFill>
              </a:rPr>
              <a:t>avec </a:t>
            </a:r>
            <a:endParaRPr lang="fr-FR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781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219" y="1064880"/>
            <a:ext cx="3882683" cy="3851621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>
          <a:xfrm flipV="1">
            <a:off x="5190977" y="3595973"/>
            <a:ext cx="1097280" cy="534573"/>
          </a:xfrm>
          <a:prstGeom prst="arc">
            <a:avLst>
              <a:gd name="adj1" fmla="val 11001999"/>
              <a:gd name="adj2" fmla="val 0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Organigramme : Connecteur 3"/>
          <p:cNvSpPr/>
          <p:nvPr/>
        </p:nvSpPr>
        <p:spPr>
          <a:xfrm>
            <a:off x="4684540" y="2303208"/>
            <a:ext cx="506437" cy="422031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rganigramme : Connecteur 4"/>
          <p:cNvSpPr/>
          <p:nvPr/>
        </p:nvSpPr>
        <p:spPr>
          <a:xfrm>
            <a:off x="6203850" y="2303207"/>
            <a:ext cx="464236" cy="422032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411414" y="5610404"/>
            <a:ext cx="464937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MERCI DE VOTRE ATTENTION </a:t>
            </a:r>
            <a:endParaRPr lang="fr-FR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209863" y="6369794"/>
            <a:ext cx="11621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F.de Waroquier</a:t>
            </a:r>
          </a:p>
        </p:txBody>
      </p:sp>
    </p:spTree>
    <p:extLst>
      <p:ext uri="{BB962C8B-B14F-4D97-AF65-F5344CB8AC3E}">
        <p14:creationId xmlns:p14="http://schemas.microsoft.com/office/powerpoint/2010/main" val="242097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4800" b="1" dirty="0" smtClean="0">
                <a:solidFill>
                  <a:srgbClr val="C00000"/>
                </a:solidFill>
              </a:rPr>
              <a:t>Coupe de la Chandeleur 2017</a:t>
            </a:r>
            <a:r>
              <a:rPr lang="fr-FR" sz="4800" b="1" dirty="0" smtClean="0">
                <a:solidFill>
                  <a:srgbClr val="FF0000"/>
                </a:solidFill>
              </a:rPr>
              <a:t/>
            </a:r>
            <a:br>
              <a:rPr lang="fr-FR" sz="48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Au golf du Stade Français Haras Lupin (Vaucresson) – </a:t>
            </a:r>
            <a:r>
              <a:rPr lang="fr-FR" sz="2400" b="1" dirty="0" smtClean="0">
                <a:solidFill>
                  <a:srgbClr val="002060"/>
                </a:solidFill>
                <a:latin typeface="+mn-lt"/>
              </a:rPr>
              <a:t>Mardi 2 février   </a:t>
            </a:r>
            <a:r>
              <a:rPr lang="fr-FR" sz="4800" b="1" dirty="0" smtClean="0">
                <a:solidFill>
                  <a:srgbClr val="002060"/>
                </a:solidFill>
              </a:rPr>
              <a:t>      </a:t>
            </a:r>
            <a:endParaRPr lang="fr-FR" sz="4800" b="1" dirty="0">
              <a:solidFill>
                <a:srgbClr val="002060"/>
              </a:solidFill>
            </a:endParaRPr>
          </a:p>
        </p:txBody>
      </p:sp>
      <p:pic>
        <p:nvPicPr>
          <p:cNvPr id="4" name="Espace réservé du contenu 3" descr="http://www.stadefrancais.com/sites/default/files/imce/sf-g.veysset/haras-lupin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04" y="1809451"/>
            <a:ext cx="4248150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00" y="1770219"/>
            <a:ext cx="3794715" cy="33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3706" y="4371117"/>
            <a:ext cx="513469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prstClr val="black"/>
                </a:solidFill>
              </a:rPr>
              <a:t>Compétition amicale sur 9 T en </a:t>
            </a:r>
            <a:r>
              <a:rPr lang="fr-FR" sz="2400" b="1" dirty="0" err="1" smtClean="0">
                <a:solidFill>
                  <a:prstClr val="black"/>
                </a:solidFill>
              </a:rPr>
              <a:t>sfd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err="1" smtClean="0">
                <a:solidFill>
                  <a:prstClr val="black"/>
                </a:solidFill>
              </a:rPr>
              <a:t>ind</a:t>
            </a:r>
            <a:r>
              <a:rPr lang="fr-FR" sz="2400" b="1" dirty="0" smtClean="0">
                <a:solidFill>
                  <a:prstClr val="black"/>
                </a:solidFill>
              </a:rPr>
              <a:t>.</a:t>
            </a:r>
            <a:endParaRPr lang="fr-FR" sz="2400" b="1" dirty="0">
              <a:solidFill>
                <a:prstClr val="black"/>
              </a:solidFill>
            </a:endParaRPr>
          </a:p>
          <a:p>
            <a:pPr lvl="0" algn="ctr"/>
            <a:r>
              <a:rPr lang="fr-FR" sz="2400" b="1" dirty="0" smtClean="0">
                <a:solidFill>
                  <a:prstClr val="black"/>
                </a:solidFill>
              </a:rPr>
              <a:t>(avec 14 clubs)</a:t>
            </a:r>
            <a:endParaRPr lang="fr-FR" sz="2400" b="1" dirty="0">
              <a:solidFill>
                <a:prstClr val="black"/>
              </a:solidFill>
            </a:endParaRPr>
          </a:p>
          <a:p>
            <a:pPr lvl="0" algn="ctr"/>
            <a:r>
              <a:rPr lang="fr-FR" b="1" dirty="0">
                <a:solidFill>
                  <a:prstClr val="black"/>
                </a:solidFill>
              </a:rPr>
              <a:t>    </a:t>
            </a:r>
          </a:p>
          <a:p>
            <a:pPr lvl="0" algn="ctr"/>
            <a:r>
              <a:rPr lang="fr-FR" sz="2800" b="1" dirty="0">
                <a:solidFill>
                  <a:prstClr val="black"/>
                </a:solidFill>
              </a:rPr>
              <a:t> </a:t>
            </a:r>
            <a:r>
              <a:rPr lang="fr-FR" sz="2400" b="1" dirty="0" smtClean="0">
                <a:solidFill>
                  <a:srgbClr val="0070C0"/>
                </a:solidFill>
              </a:rPr>
              <a:t>28 </a:t>
            </a:r>
            <a:r>
              <a:rPr lang="fr-FR" sz="2400" b="1" dirty="0">
                <a:solidFill>
                  <a:srgbClr val="0070C0"/>
                </a:solidFill>
              </a:rPr>
              <a:t>participants 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81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829" y="6417757"/>
            <a:ext cx="96996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84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99294"/>
            <a:ext cx="10515600" cy="1104535"/>
          </a:xfrm>
        </p:spPr>
        <p:txBody>
          <a:bodyPr>
            <a:noAutofit/>
          </a:bodyPr>
          <a:lstStyle/>
          <a:p>
            <a:pPr algn="ctr"/>
            <a:r>
              <a:rPr lang="fr-FR" sz="4800" b="1" dirty="0">
                <a:solidFill>
                  <a:srgbClr val="C00000"/>
                </a:solidFill>
              </a:rPr>
              <a:t>Coupe de la Chandeleur </a:t>
            </a:r>
            <a:r>
              <a:rPr lang="fr-FR" sz="4800" b="1" dirty="0" smtClean="0">
                <a:solidFill>
                  <a:srgbClr val="C00000"/>
                </a:solidFill>
              </a:rPr>
              <a:t>2017</a:t>
            </a:r>
            <a:r>
              <a:rPr lang="fr-FR" sz="4800" b="1" dirty="0" smtClean="0">
                <a:solidFill>
                  <a:srgbClr val="FF0000"/>
                </a:solidFill>
              </a:rPr>
              <a:t/>
            </a:r>
            <a:br>
              <a:rPr lang="fr-FR" sz="4800" b="1" dirty="0" smtClean="0">
                <a:solidFill>
                  <a:srgbClr val="FF0000"/>
                </a:solidFill>
              </a:rPr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Au golf du Stade Français Haras Lupin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716" y="6476372"/>
            <a:ext cx="96996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4" y="1512764"/>
            <a:ext cx="6940062" cy="479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2600" b="1" dirty="0" smtClean="0">
                <a:solidFill>
                  <a:prstClr val="black"/>
                </a:solidFill>
              </a:rPr>
              <a:t> </a:t>
            </a:r>
            <a:r>
              <a:rPr lang="fr-FR" sz="3600" b="1" dirty="0" smtClean="0">
                <a:solidFill>
                  <a:prstClr val="black"/>
                </a:solidFill>
              </a:rPr>
              <a:t>Palmarès: </a:t>
            </a:r>
            <a:endParaRPr lang="fr-FR" sz="3600" b="1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2400" b="1" dirty="0">
                <a:solidFill>
                  <a:srgbClr val="0070C0"/>
                </a:solidFill>
              </a:rPr>
              <a:t>1</a:t>
            </a:r>
            <a:r>
              <a:rPr lang="fr-FR" sz="2400" b="1" baseline="30000" dirty="0">
                <a:solidFill>
                  <a:srgbClr val="0070C0"/>
                </a:solidFill>
              </a:rPr>
              <a:t>er</a:t>
            </a:r>
            <a:r>
              <a:rPr lang="fr-FR" sz="2400" b="1" dirty="0">
                <a:solidFill>
                  <a:srgbClr val="0070C0"/>
                </a:solidFill>
              </a:rPr>
              <a:t> en brut et </a:t>
            </a:r>
            <a:r>
              <a:rPr lang="fr-FR" sz="2400" b="1" dirty="0" smtClean="0">
                <a:solidFill>
                  <a:srgbClr val="0070C0"/>
                </a:solidFill>
              </a:rPr>
              <a:t>net : Annie Rémy </a:t>
            </a:r>
            <a:r>
              <a:rPr lang="fr-FR" sz="1600" b="1" dirty="0" smtClean="0">
                <a:solidFill>
                  <a:srgbClr val="0070C0"/>
                </a:solidFill>
              </a:rPr>
              <a:t>(nouvelle adhérente)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fr-FR" sz="2400" b="1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2400" b="1" dirty="0" smtClean="0">
                <a:solidFill>
                  <a:srgbClr val="0070C0"/>
                </a:solidFill>
              </a:rPr>
              <a:t>2</a:t>
            </a:r>
            <a:r>
              <a:rPr lang="fr-FR" sz="2400" b="1" baseline="30000" dirty="0" smtClean="0">
                <a:solidFill>
                  <a:srgbClr val="0070C0"/>
                </a:solidFill>
              </a:rPr>
              <a:t>ème </a:t>
            </a:r>
            <a:r>
              <a:rPr lang="fr-FR" sz="2400" b="1" dirty="0" smtClean="0">
                <a:solidFill>
                  <a:srgbClr val="0070C0"/>
                </a:solidFill>
              </a:rPr>
              <a:t> </a:t>
            </a:r>
            <a:r>
              <a:rPr lang="fr-FR" sz="2400" b="1" dirty="0">
                <a:solidFill>
                  <a:srgbClr val="0070C0"/>
                </a:solidFill>
              </a:rPr>
              <a:t>en brut </a:t>
            </a:r>
            <a:r>
              <a:rPr lang="fr-FR" sz="2400" b="1" dirty="0" smtClean="0">
                <a:solidFill>
                  <a:srgbClr val="0070C0"/>
                </a:solidFill>
              </a:rPr>
              <a:t>: Michel </a:t>
            </a:r>
            <a:r>
              <a:rPr lang="fr-FR" sz="2400" b="1" dirty="0" err="1" smtClean="0">
                <a:solidFill>
                  <a:srgbClr val="0070C0"/>
                </a:solidFill>
              </a:rPr>
              <a:t>Vignau</a:t>
            </a:r>
            <a:endParaRPr lang="fr-FR" sz="2400" b="1" dirty="0" smtClean="0">
              <a:solidFill>
                <a:srgbClr val="0070C0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2400" b="1" dirty="0" smtClean="0">
                <a:solidFill>
                  <a:srgbClr val="0070C0"/>
                </a:solidFill>
              </a:rPr>
              <a:t>3</a:t>
            </a:r>
            <a:r>
              <a:rPr lang="fr-FR" sz="2400" b="1" baseline="30000" dirty="0" smtClean="0">
                <a:solidFill>
                  <a:srgbClr val="0070C0"/>
                </a:solidFill>
              </a:rPr>
              <a:t>èmes</a:t>
            </a:r>
            <a:r>
              <a:rPr lang="fr-FR" sz="2400" b="1" dirty="0" smtClean="0">
                <a:solidFill>
                  <a:srgbClr val="0070C0"/>
                </a:solidFill>
              </a:rPr>
              <a:t> en brut : Marie-Christine </a:t>
            </a:r>
            <a:r>
              <a:rPr lang="fr-FR" sz="2400" b="1" dirty="0" err="1" smtClean="0">
                <a:solidFill>
                  <a:srgbClr val="0070C0"/>
                </a:solidFill>
              </a:rPr>
              <a:t>Rateau</a:t>
            </a:r>
            <a:endParaRPr lang="fr-FR" sz="2400" b="1" dirty="0" smtClean="0">
              <a:solidFill>
                <a:srgbClr val="0070C0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smtClean="0">
                <a:solidFill>
                  <a:srgbClr val="0070C0"/>
                </a:solidFill>
              </a:rPr>
              <a:t>                        et François de Waroquier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fr-FR" sz="2400" b="1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2400" b="1" dirty="0" smtClean="0">
                <a:solidFill>
                  <a:srgbClr val="0070C0"/>
                </a:solidFill>
              </a:rPr>
              <a:t>2</a:t>
            </a:r>
            <a:r>
              <a:rPr lang="fr-FR" sz="2400" b="1" baseline="30000" dirty="0" smtClean="0">
                <a:solidFill>
                  <a:srgbClr val="0070C0"/>
                </a:solidFill>
              </a:rPr>
              <a:t>ème</a:t>
            </a:r>
            <a:r>
              <a:rPr lang="fr-FR" sz="2400" b="1" dirty="0" smtClean="0">
                <a:solidFill>
                  <a:srgbClr val="0070C0"/>
                </a:solidFill>
              </a:rPr>
              <a:t> en net : </a:t>
            </a:r>
            <a:r>
              <a:rPr lang="fr-FR" sz="2400" b="1" dirty="0">
                <a:solidFill>
                  <a:srgbClr val="0070C0"/>
                </a:solidFill>
              </a:rPr>
              <a:t>Marie-Christine </a:t>
            </a:r>
            <a:r>
              <a:rPr lang="fr-FR" sz="2400" b="1" dirty="0" err="1">
                <a:solidFill>
                  <a:srgbClr val="0070C0"/>
                </a:solidFill>
              </a:rPr>
              <a:t>Rateau</a:t>
            </a:r>
            <a:endParaRPr lang="fr-FR" sz="2400" b="1" dirty="0">
              <a:solidFill>
                <a:srgbClr val="0070C0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2400" b="1" dirty="0" smtClean="0">
                <a:solidFill>
                  <a:srgbClr val="0070C0"/>
                </a:solidFill>
              </a:rPr>
              <a:t>3</a:t>
            </a:r>
            <a:r>
              <a:rPr lang="fr-FR" sz="2400" b="1" baseline="30000" dirty="0" smtClean="0">
                <a:solidFill>
                  <a:srgbClr val="0070C0"/>
                </a:solidFill>
              </a:rPr>
              <a:t>èmes</a:t>
            </a:r>
            <a:r>
              <a:rPr lang="fr-FR" sz="2400" b="1" dirty="0" smtClean="0">
                <a:solidFill>
                  <a:srgbClr val="0070C0"/>
                </a:solidFill>
              </a:rPr>
              <a:t> en </a:t>
            </a:r>
            <a:r>
              <a:rPr lang="fr-FR" sz="2400" b="1" dirty="0">
                <a:solidFill>
                  <a:srgbClr val="0070C0"/>
                </a:solidFill>
              </a:rPr>
              <a:t>net </a:t>
            </a:r>
            <a:r>
              <a:rPr lang="fr-FR" sz="1400" b="1" dirty="0">
                <a:solidFill>
                  <a:srgbClr val="0070C0"/>
                </a:solidFill>
              </a:rPr>
              <a:t>:</a:t>
            </a:r>
            <a:r>
              <a:rPr lang="fr-FR" sz="2400" b="1" dirty="0" smtClean="0">
                <a:solidFill>
                  <a:srgbClr val="0070C0"/>
                </a:solidFill>
              </a:rPr>
              <a:t> André Biche et Jean Clément</a:t>
            </a:r>
            <a:endParaRPr lang="fr-FR" sz="2600" b="1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fr-FR" sz="2800" dirty="0">
              <a:solidFill>
                <a:prstClr val="black"/>
              </a:solidFill>
            </a:endParaRPr>
          </a:p>
        </p:txBody>
      </p:sp>
      <p:pic>
        <p:nvPicPr>
          <p:cNvPr id="2052" name="Picture 4" descr="C:\Users\Catherine\Documents\Golf Tee Time\EVENEMENTS-DIVERS\CoupeChandeleur\CoupeChandeleur2017\P11004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2082" r="19927" b="2082"/>
          <a:stretch/>
        </p:blipFill>
        <p:spPr bwMode="auto">
          <a:xfrm>
            <a:off x="6752492" y="1434905"/>
            <a:ext cx="4888522" cy="480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817" y="6232508"/>
            <a:ext cx="74993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23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4800" b="1" dirty="0">
                <a:solidFill>
                  <a:srgbClr val="C00000"/>
                </a:solidFill>
              </a:rPr>
              <a:t>Coupe de la Chandeleur </a:t>
            </a:r>
            <a:r>
              <a:rPr lang="fr-FR" sz="4800" b="1" dirty="0" smtClean="0">
                <a:solidFill>
                  <a:srgbClr val="C00000"/>
                </a:solidFill>
              </a:rPr>
              <a:t>2017</a:t>
            </a:r>
            <a:r>
              <a:rPr lang="fr-FR" sz="4800" b="1" dirty="0" smtClean="0">
                <a:solidFill>
                  <a:srgbClr val="FF0000"/>
                </a:solidFill>
              </a:rPr>
              <a:t/>
            </a:r>
            <a:br>
              <a:rPr lang="fr-FR" sz="4800" b="1" dirty="0" smtClean="0">
                <a:solidFill>
                  <a:srgbClr val="FF0000"/>
                </a:solidFill>
              </a:rPr>
            </a:b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Au golf du Stade Français Haras Lupin</a:t>
            </a:r>
            <a:r>
              <a:rPr lang="fr-FR" sz="4800" b="1" dirty="0">
                <a:solidFill>
                  <a:srgbClr val="FF0000"/>
                </a:solidFill>
              </a:rPr>
              <a:t/>
            </a:r>
            <a:br>
              <a:rPr lang="fr-FR" sz="4800" b="1" dirty="0">
                <a:solidFill>
                  <a:srgbClr val="FF0000"/>
                </a:solidFill>
              </a:rPr>
            </a:br>
            <a:endParaRPr lang="fr-FR" sz="48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274644"/>
            <a:ext cx="10515600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fr-FR" sz="2400" b="1" dirty="0" smtClean="0"/>
              <a:t>Un goûter de crêpes, cidre et chocolat chaud onctueux au restaurant le Swing. </a:t>
            </a:r>
            <a:endParaRPr lang="fr-FR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251" y="6197339"/>
            <a:ext cx="74993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17660" y="1772353"/>
            <a:ext cx="2156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400" b="1" dirty="0" smtClean="0">
                <a:solidFill>
                  <a:srgbClr val="0070C0"/>
                </a:solidFill>
              </a:rPr>
              <a:t>28 </a:t>
            </a:r>
            <a:r>
              <a:rPr lang="fr-FR" sz="2400" b="1" dirty="0">
                <a:solidFill>
                  <a:srgbClr val="0070C0"/>
                </a:solidFill>
              </a:rPr>
              <a:t>participants 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3076" name="Picture 4" descr="C:\Users\Catherine\Documents\Golf Tee Time\EVENEMENTS-DIVERS\CoupeChandeleur\CoupeChandeleur2017\P11005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/>
          <a:stretch/>
        </p:blipFill>
        <p:spPr bwMode="auto">
          <a:xfrm>
            <a:off x="3798710" y="2368043"/>
            <a:ext cx="393315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101" y="6440835"/>
            <a:ext cx="96996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272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88143" y="112542"/>
            <a:ext cx="8919818" cy="1588266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/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C00000"/>
                </a:solidFill>
              </a:rPr>
              <a:t>Sorties </a:t>
            </a:r>
            <a:r>
              <a:rPr lang="fr-FR" b="1" dirty="0">
                <a:solidFill>
                  <a:srgbClr val="C00000"/>
                </a:solidFill>
              </a:rPr>
              <a:t>en semaine</a:t>
            </a:r>
            <a:r>
              <a:rPr lang="fr-FR" sz="4900" b="1" dirty="0">
                <a:solidFill>
                  <a:srgbClr val="C00000"/>
                </a:solidFill>
              </a:rPr>
              <a:t> </a:t>
            </a:r>
            <a:r>
              <a:rPr lang="fr-FR" b="1" dirty="0" smtClean="0">
                <a:solidFill>
                  <a:srgbClr val="C00000"/>
                </a:solidFill>
              </a:rPr>
              <a:t>&amp;Titus 2017 </a:t>
            </a:r>
            <a:r>
              <a:rPr lang="fr-FR" sz="4900" b="1" dirty="0" smtClean="0">
                <a:solidFill>
                  <a:srgbClr val="C00000"/>
                </a:solidFill>
              </a:rPr>
              <a:t>(mardi /mercredi</a:t>
            </a:r>
            <a:r>
              <a:rPr lang="fr-FR" sz="4900" b="1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M.A. THARREAU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32430" y="1029729"/>
            <a:ext cx="10599147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sz="3200" b="1" dirty="0" smtClean="0">
              <a:solidFill>
                <a:srgbClr val="FF0000"/>
              </a:solidFill>
            </a:endParaRPr>
          </a:p>
          <a:p>
            <a:pPr lvl="1"/>
            <a:r>
              <a:rPr lang="fr-FR" sz="3200" b="1" dirty="0" smtClean="0">
                <a:solidFill>
                  <a:srgbClr val="C00000"/>
                </a:solidFill>
              </a:rPr>
              <a:t>31 </a:t>
            </a:r>
            <a:r>
              <a:rPr lang="fr-FR" sz="3200" b="1" dirty="0">
                <a:solidFill>
                  <a:srgbClr val="C00000"/>
                </a:solidFill>
              </a:rPr>
              <a:t>sorties </a:t>
            </a:r>
            <a:r>
              <a:rPr lang="fr-FR" sz="3200" b="1" dirty="0"/>
              <a:t>les mardis ou </a:t>
            </a:r>
            <a:r>
              <a:rPr lang="fr-FR" sz="3200" b="1" dirty="0" smtClean="0"/>
              <a:t>mercredis (+7%)</a:t>
            </a:r>
          </a:p>
          <a:p>
            <a:pPr lvl="1"/>
            <a:endParaRPr lang="fr-FR" sz="3200" b="1" dirty="0"/>
          </a:p>
          <a:p>
            <a:pPr lvl="1"/>
            <a:r>
              <a:rPr lang="fr-FR" sz="3200" b="1" dirty="0" smtClean="0"/>
              <a:t>	sur </a:t>
            </a:r>
            <a:r>
              <a:rPr lang="fr-FR" sz="3200" b="1" dirty="0" smtClean="0">
                <a:solidFill>
                  <a:srgbClr val="C00000"/>
                </a:solidFill>
              </a:rPr>
              <a:t>19 golfs</a:t>
            </a:r>
          </a:p>
          <a:p>
            <a:pPr lvl="1"/>
            <a:endParaRPr lang="fr-FR" sz="3200" b="1" dirty="0">
              <a:solidFill>
                <a:srgbClr val="FF0000"/>
              </a:solidFill>
            </a:endParaRPr>
          </a:p>
          <a:p>
            <a:pPr lvl="1"/>
            <a:r>
              <a:rPr lang="fr-FR" sz="3200" b="1" dirty="0"/>
              <a:t>               </a:t>
            </a:r>
            <a:r>
              <a:rPr lang="fr-FR" sz="3200" b="1" dirty="0" smtClean="0">
                <a:solidFill>
                  <a:srgbClr val="C00000"/>
                </a:solidFill>
              </a:rPr>
              <a:t>633</a:t>
            </a:r>
            <a:r>
              <a:rPr lang="fr-FR" sz="3200" b="1" dirty="0" smtClean="0"/>
              <a:t> green-</a:t>
            </a:r>
            <a:r>
              <a:rPr lang="fr-FR" sz="3200" b="1" dirty="0" err="1" smtClean="0"/>
              <a:t>fees</a:t>
            </a:r>
            <a:endParaRPr lang="fr-FR" sz="3200" b="1" dirty="0" smtClean="0"/>
          </a:p>
          <a:p>
            <a:pPr lvl="1"/>
            <a:endParaRPr lang="fr-FR" sz="3200" b="1" dirty="0"/>
          </a:p>
          <a:p>
            <a:pPr lvl="1"/>
            <a:r>
              <a:rPr lang="fr-FR" sz="3200" b="1" dirty="0"/>
              <a:t>                    </a:t>
            </a:r>
            <a:r>
              <a:rPr lang="fr-FR" sz="3200" b="1" dirty="0" smtClean="0"/>
              <a:t>80% des membres ont participé (+14%)</a:t>
            </a:r>
            <a:endParaRPr lang="fr-FR" sz="3200" b="1" dirty="0"/>
          </a:p>
          <a:p>
            <a:pPr lvl="1"/>
            <a:r>
              <a:rPr lang="fr-FR" sz="3200" b="1" dirty="0"/>
              <a:t>Soit :</a:t>
            </a:r>
          </a:p>
          <a:p>
            <a:pPr algn="ctr"/>
            <a:r>
              <a:rPr lang="fr-FR" sz="3200" b="1" dirty="0" smtClean="0">
                <a:solidFill>
                  <a:srgbClr val="C00000"/>
                </a:solidFill>
              </a:rPr>
              <a:t>21 </a:t>
            </a:r>
            <a:r>
              <a:rPr lang="fr-FR" sz="3200" b="1" dirty="0">
                <a:solidFill>
                  <a:srgbClr val="C00000"/>
                </a:solidFill>
              </a:rPr>
              <a:t>participants en moyenne</a:t>
            </a:r>
          </a:p>
          <a:p>
            <a:pPr algn="ctr"/>
            <a:r>
              <a:rPr lang="fr-FR" dirty="0">
                <a:solidFill>
                  <a:srgbClr val="C00000"/>
                </a:solidFill>
              </a:rPr>
              <a:t>                                           (mini </a:t>
            </a:r>
            <a:r>
              <a:rPr lang="fr-FR" dirty="0" smtClean="0">
                <a:solidFill>
                  <a:srgbClr val="C00000"/>
                </a:solidFill>
              </a:rPr>
              <a:t>14 </a:t>
            </a:r>
            <a:r>
              <a:rPr lang="fr-FR" dirty="0">
                <a:solidFill>
                  <a:srgbClr val="C00000"/>
                </a:solidFill>
              </a:rPr>
              <a:t>– maxi </a:t>
            </a:r>
            <a:r>
              <a:rPr lang="fr-FR" dirty="0" smtClean="0">
                <a:solidFill>
                  <a:srgbClr val="C00000"/>
                </a:solidFill>
              </a:rPr>
              <a:t>32)</a:t>
            </a:r>
            <a:endParaRPr lang="fr-FR" dirty="0">
              <a:solidFill>
                <a:srgbClr val="C00000"/>
              </a:solidFill>
            </a:endParaRPr>
          </a:p>
          <a:p>
            <a:pPr algn="ctr"/>
            <a:endParaRPr lang="fr-FR" sz="28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22390" r="30203" b="56437"/>
          <a:stretch/>
        </p:blipFill>
        <p:spPr>
          <a:xfrm>
            <a:off x="10066467" y="302850"/>
            <a:ext cx="1702867" cy="212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01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476672"/>
            <a:ext cx="7772400" cy="717026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SORTIES et TITUS  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M.A. THARREAU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874070" y="1171488"/>
            <a:ext cx="6400800" cy="593637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19 Parcours </a:t>
            </a:r>
            <a:r>
              <a:rPr lang="fr-FR" sz="3200" b="1" dirty="0">
                <a:solidFill>
                  <a:srgbClr val="002060"/>
                </a:solidFill>
              </a:rPr>
              <a:t>joués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358295" y="1700808"/>
            <a:ext cx="3352464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800" b="1" dirty="0" err="1">
                <a:solidFill>
                  <a:schemeClr val="accent6">
                    <a:lumMod val="75000"/>
                  </a:schemeClr>
                </a:solidFill>
              </a:rPr>
              <a:t>Béthemont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Boucles de Seine</a:t>
            </a:r>
          </a:p>
          <a:p>
            <a:pPr lvl="0"/>
            <a:r>
              <a:rPr lang="fr-FR" sz="2800" b="1" dirty="0" err="1">
                <a:solidFill>
                  <a:schemeClr val="accent6">
                    <a:lumMod val="75000"/>
                  </a:schemeClr>
                </a:solidFill>
              </a:rPr>
              <a:t>Feucherolles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Forges les 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Bains</a:t>
            </a:r>
          </a:p>
          <a:p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Fourqueux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Guerville</a:t>
            </a:r>
          </a:p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La Vaucouleurs </a:t>
            </a:r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</a:rPr>
              <a:t>« Vallons »</a:t>
            </a:r>
            <a:endParaRPr lang="fr-FR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Le Tremblay</a:t>
            </a:r>
          </a:p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Marivaux</a:t>
            </a:r>
          </a:p>
          <a:p>
            <a:endParaRPr lang="fr-FR" sz="2800" b="1" dirty="0">
              <a:solidFill>
                <a:srgbClr val="FF0000"/>
              </a:solidFill>
            </a:endParaRPr>
          </a:p>
          <a:p>
            <a:endParaRPr lang="fr-FR" sz="2800" b="1" dirty="0" smtClean="0">
              <a:solidFill>
                <a:srgbClr val="FF0000"/>
              </a:solidFill>
            </a:endParaRPr>
          </a:p>
          <a:p>
            <a:endParaRPr lang="fr-FR" sz="2800" b="1" dirty="0">
              <a:solidFill>
                <a:srgbClr val="FF0000"/>
              </a:solidFill>
            </a:endParaRPr>
          </a:p>
          <a:p>
            <a:endParaRPr lang="fr-FR" sz="2800" b="1" dirty="0"/>
          </a:p>
          <a:p>
            <a:pPr lvl="0"/>
            <a:r>
              <a:rPr lang="fr-FR" sz="2000" b="1" dirty="0">
                <a:solidFill>
                  <a:srgbClr val="FF0000"/>
                </a:solidFill>
              </a:rPr>
              <a:t>  </a:t>
            </a:r>
            <a:endParaRPr lang="fr-FR" sz="2000" b="1" dirty="0"/>
          </a:p>
          <a:p>
            <a:pPr lvl="0"/>
            <a:r>
              <a:rPr lang="fr-FR" sz="2800" b="1" dirty="0"/>
              <a:t> </a:t>
            </a:r>
          </a:p>
          <a:p>
            <a:pPr lvl="0"/>
            <a:endParaRPr lang="fr-FR" sz="2800" b="1" dirty="0"/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296038" y="1658702"/>
            <a:ext cx="398250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La Queue lez Yvelines</a:t>
            </a:r>
          </a:p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National 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« Aigle »</a:t>
            </a:r>
          </a:p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Saint Aubin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Saint 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Marc</a:t>
            </a:r>
          </a:p>
          <a:p>
            <a:pPr lvl="0"/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Saint Quentin en 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Yvelines</a:t>
            </a:r>
          </a:p>
          <a:p>
            <a:pPr lvl="0"/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Rochefort</a:t>
            </a:r>
          </a:p>
          <a:p>
            <a:pPr lvl="0"/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Seraincourt</a:t>
            </a:r>
            <a:endParaRPr lang="fr-FR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Villacoublay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r>
              <a:rPr lang="fr-FR" sz="2800" b="1" dirty="0" err="1">
                <a:solidFill>
                  <a:schemeClr val="accent6">
                    <a:lumMod val="75000"/>
                  </a:schemeClr>
                </a:solidFill>
              </a:rPr>
              <a:t>Villarceaux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Villennes</a:t>
            </a:r>
            <a:endParaRPr lang="fr-FR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11524" y="5590981"/>
            <a:ext cx="86409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800" b="1" dirty="0" smtClean="0">
              <a:solidFill>
                <a:schemeClr val="accent1"/>
              </a:solidFill>
            </a:endParaRPr>
          </a:p>
          <a:p>
            <a:pPr algn="ctr"/>
            <a:r>
              <a:rPr lang="fr-FR" sz="2800" b="1" dirty="0" smtClean="0">
                <a:solidFill>
                  <a:srgbClr val="002060"/>
                </a:solidFill>
              </a:rPr>
              <a:t>Green-fee moyen : </a:t>
            </a:r>
            <a:r>
              <a:rPr lang="fr-FR" sz="3200" b="1" dirty="0" smtClean="0">
                <a:solidFill>
                  <a:srgbClr val="002060"/>
                </a:solidFill>
              </a:rPr>
              <a:t>32 €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0704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14458" y="545486"/>
            <a:ext cx="7772400" cy="625624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TITUS CUP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M.A. THARREAU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24613" y="16996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783632" y="1171110"/>
            <a:ext cx="6400800" cy="777234"/>
          </a:xfrm>
        </p:spPr>
        <p:txBody>
          <a:bodyPr>
            <a:normAutofit/>
          </a:bodyPr>
          <a:lstStyle/>
          <a:p>
            <a:r>
              <a:rPr lang="fr-FR" b="1" i="1" dirty="0">
                <a:solidFill>
                  <a:srgbClr val="002060"/>
                </a:solidFill>
              </a:rPr>
              <a:t>Joueurs Titus </a:t>
            </a:r>
            <a:r>
              <a:rPr lang="fr-FR" b="1" i="1" dirty="0" err="1">
                <a:solidFill>
                  <a:srgbClr val="002060"/>
                </a:solidFill>
              </a:rPr>
              <a:t>Cup</a:t>
            </a:r>
            <a:endParaRPr lang="fr-FR" b="1" i="1" dirty="0">
              <a:solidFill>
                <a:srgbClr val="00206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75521" y="2348881"/>
            <a:ext cx="8640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70C0"/>
                </a:solidFill>
              </a:rPr>
              <a:t>Ont participé à </a:t>
            </a:r>
            <a:r>
              <a:rPr lang="fr-FR" sz="3600" b="1" dirty="0">
                <a:solidFill>
                  <a:srgbClr val="0070C0"/>
                </a:solidFill>
              </a:rPr>
              <a:t>10</a:t>
            </a:r>
            <a:r>
              <a:rPr lang="fr-FR" sz="2800" b="1" dirty="0">
                <a:solidFill>
                  <a:srgbClr val="0070C0"/>
                </a:solidFill>
              </a:rPr>
              <a:t> sorties au moins :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775520" y="3668604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4800" b="1" dirty="0" smtClean="0">
                <a:solidFill>
                  <a:srgbClr val="FF0000"/>
                </a:solidFill>
              </a:rPr>
              <a:t>   </a:t>
            </a:r>
            <a:r>
              <a:rPr lang="fr-FR" sz="4800" b="1" dirty="0" smtClean="0">
                <a:solidFill>
                  <a:srgbClr val="C00000"/>
                </a:solidFill>
              </a:rPr>
              <a:t>15  Hommes</a:t>
            </a:r>
            <a:endParaRPr lang="fr-FR" sz="4800" b="1" dirty="0">
              <a:solidFill>
                <a:srgbClr val="C0000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4800" b="1" dirty="0">
                <a:solidFill>
                  <a:srgbClr val="C00000"/>
                </a:solidFill>
              </a:rPr>
              <a:t>  </a:t>
            </a:r>
            <a:r>
              <a:rPr lang="fr-FR" sz="4800" b="1" dirty="0" smtClean="0">
                <a:solidFill>
                  <a:srgbClr val="C00000"/>
                </a:solidFill>
              </a:rPr>
              <a:t>10  Femmes</a:t>
            </a:r>
            <a:endParaRPr lang="fr-FR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52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476672"/>
            <a:ext cx="7772400" cy="625624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TITUS CUP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M.A. THARREAU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783632" y="980727"/>
            <a:ext cx="6400800" cy="792089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Podium final </a:t>
            </a:r>
            <a:r>
              <a:rPr lang="fr-FR" b="1" dirty="0" smtClean="0">
                <a:solidFill>
                  <a:srgbClr val="C00000"/>
                </a:solidFill>
              </a:rPr>
              <a:t>Dames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210937" y="2682874"/>
            <a:ext cx="5997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fr-FR" sz="3200" b="1" baseline="30000" dirty="0">
                <a:solidFill>
                  <a:schemeClr val="accent5">
                    <a:lumMod val="75000"/>
                  </a:schemeClr>
                </a:solidFill>
              </a:rPr>
              <a:t>ème</a:t>
            </a:r>
            <a:r>
              <a:rPr lang="fr-FR" sz="3200" baseline="30000" dirty="0">
                <a:solidFill>
                  <a:schemeClr val="accent5">
                    <a:lumMod val="75000"/>
                  </a:schemeClr>
                </a:solidFill>
              </a:rPr>
              <a:t>   </a:t>
            </a:r>
            <a:r>
              <a:rPr lang="fr-FR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Marie-Andrée Tharreau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(46,00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–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18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participations)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17305" r="29653" b="52521"/>
          <a:stretch/>
        </p:blipFill>
        <p:spPr>
          <a:xfrm>
            <a:off x="8420923" y="1509773"/>
            <a:ext cx="2351574" cy="399137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1112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476672"/>
            <a:ext cx="7772400" cy="504056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TITUS CUP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M.A. THARREAU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783632" y="1052736"/>
            <a:ext cx="6400800" cy="648072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Podium final </a:t>
            </a:r>
            <a:r>
              <a:rPr lang="fr-FR" b="1" dirty="0" smtClean="0">
                <a:solidFill>
                  <a:srgbClr val="C00000"/>
                </a:solidFill>
              </a:rPr>
              <a:t>Dames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909163" y="2029294"/>
            <a:ext cx="70262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		</a:t>
            </a:r>
            <a:r>
              <a:rPr lang="fr-FR" sz="2400" dirty="0" smtClean="0"/>
              <a:t>3</a:t>
            </a:r>
            <a:r>
              <a:rPr lang="fr-FR" sz="2400" baseline="30000" dirty="0" smtClean="0"/>
              <a:t>ème</a:t>
            </a:r>
            <a:r>
              <a:rPr lang="fr-FR" sz="2400" dirty="0" smtClean="0"/>
              <a:t> Marie-Andrée Tharreau</a:t>
            </a:r>
            <a:endParaRPr lang="fr-FR" dirty="0"/>
          </a:p>
          <a:p>
            <a:pPr algn="ctr"/>
            <a:r>
              <a:rPr lang="fr-FR" dirty="0" smtClean="0"/>
              <a:t>	(46,00 </a:t>
            </a:r>
            <a:r>
              <a:rPr lang="fr-FR" dirty="0"/>
              <a:t>– </a:t>
            </a:r>
            <a:r>
              <a:rPr lang="fr-FR" dirty="0" smtClean="0"/>
              <a:t>18 </a:t>
            </a:r>
            <a:r>
              <a:rPr lang="fr-FR" dirty="0"/>
              <a:t>participations)</a:t>
            </a:r>
          </a:p>
          <a:p>
            <a:endParaRPr lang="fr-FR" sz="3200" b="1" dirty="0"/>
          </a:p>
          <a:p>
            <a:endParaRPr lang="fr-FR" sz="3200" b="1" dirty="0"/>
          </a:p>
          <a:p>
            <a:endParaRPr lang="fr-FR" sz="3200" b="1" dirty="0"/>
          </a:p>
          <a:p>
            <a:r>
              <a:rPr lang="fr-FR" sz="3200" dirty="0" smtClean="0"/>
              <a:t>	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fr-FR" sz="3200" b="1" baseline="30000" dirty="0" smtClean="0">
                <a:solidFill>
                  <a:schemeClr val="accent5">
                    <a:lumMod val="75000"/>
                  </a:schemeClr>
                </a:solidFill>
              </a:rPr>
              <a:t>ème</a:t>
            </a:r>
            <a:r>
              <a:rPr lang="fr-FR" sz="3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Brigitte de la Passardière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          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		 (47,00 – 14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participations)</a:t>
            </a:r>
          </a:p>
          <a:p>
            <a:endParaRPr lang="fr-FR" sz="3200" b="1" dirty="0"/>
          </a:p>
        </p:txBody>
      </p:sp>
      <p:pic>
        <p:nvPicPr>
          <p:cNvPr id="12" name="Picture 2" descr="C:\Users\André\Pictures\GTT\Forum 2015\2015-09-06\DSC03181 - Cop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039" y="3489026"/>
            <a:ext cx="2206230" cy="299198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20044" r="29653" b="54123"/>
          <a:stretch/>
        </p:blipFill>
        <p:spPr>
          <a:xfrm>
            <a:off x="9679540" y="1376772"/>
            <a:ext cx="1185848" cy="171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70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984738"/>
            <a:ext cx="9350327" cy="444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02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476672"/>
            <a:ext cx="7772400" cy="625624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TITUS CUP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M.A. THARREAU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783632" y="1246312"/>
            <a:ext cx="6400800" cy="58568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Vainqueur Dames </a:t>
            </a:r>
          </a:p>
        </p:txBody>
      </p:sp>
      <p:sp>
        <p:nvSpPr>
          <p:cNvPr id="7" name="Rectangle 6"/>
          <p:cNvSpPr/>
          <p:nvPr/>
        </p:nvSpPr>
        <p:spPr>
          <a:xfrm>
            <a:off x="255448" y="2475093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fr-FR" sz="4800" b="1" baseline="30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</a:t>
            </a:r>
            <a:r>
              <a:rPr lang="fr-FR" sz="4800" b="1" baseline="30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Catherine Delaume</a:t>
            </a:r>
            <a:endParaRPr lang="fr-FR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395411" y="2930470"/>
            <a:ext cx="5322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400" b="1" dirty="0"/>
          </a:p>
          <a:p>
            <a:pPr algn="ctr"/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	(48,40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–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20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participations)</a:t>
            </a:r>
          </a:p>
        </p:txBody>
      </p:sp>
      <p:pic>
        <p:nvPicPr>
          <p:cNvPr id="10" name="Picture 2" descr="C:\Users\André\Pictures\GTT\Nouveau dossier\33-CathDel-G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935" y="2050593"/>
            <a:ext cx="2835661" cy="3745523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399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642570"/>
            <a:ext cx="7772400" cy="54615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TITUS CUP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M.A. THARREAU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783632" y="1174305"/>
            <a:ext cx="6400800" cy="598511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Podium final M</a:t>
            </a:r>
            <a:r>
              <a:rPr lang="fr-FR" b="1" dirty="0" smtClean="0">
                <a:solidFill>
                  <a:srgbClr val="C00000"/>
                </a:solidFill>
              </a:rPr>
              <a:t>essieurs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775520" y="1772817"/>
            <a:ext cx="5040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200" b="1" dirty="0" smtClean="0"/>
          </a:p>
          <a:p>
            <a:r>
              <a:rPr lang="fr-FR" sz="3200" b="1" dirty="0" smtClean="0"/>
              <a:t>	</a:t>
            </a:r>
            <a:r>
              <a:rPr lang="fr-FR" sz="3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sz="3200" b="1" baseline="30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ème </a:t>
            </a:r>
            <a:r>
              <a:rPr lang="fr-F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Jean-Pierre </a:t>
            </a:r>
            <a:r>
              <a:rPr lang="fr-FR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Borsoi</a:t>
            </a:r>
            <a:endParaRPr lang="fr-FR" sz="32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3200" b="1" dirty="0">
              <a:solidFill>
                <a:schemeClr val="accent5">
                  <a:lumMod val="50000"/>
                </a:schemeClr>
              </a:solidFill>
            </a:endParaRPr>
          </a:p>
          <a:p>
            <a:pPr lvl="2"/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(44,90 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11  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participations </a:t>
            </a:r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fr-F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499" y="1665312"/>
            <a:ext cx="2189770" cy="45720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08843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754289"/>
            <a:ext cx="7772400" cy="29375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TITUS CUP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M.A. THARREAU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783632" y="1209822"/>
            <a:ext cx="6400800" cy="562994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Podium final M</a:t>
            </a:r>
            <a:r>
              <a:rPr lang="fr-FR" b="1" dirty="0" smtClean="0">
                <a:solidFill>
                  <a:srgbClr val="C00000"/>
                </a:solidFill>
              </a:rPr>
              <a:t>essieurs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775520" y="1772815"/>
            <a:ext cx="6247603" cy="341632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			</a:t>
            </a:r>
            <a:r>
              <a:rPr lang="fr-FR" sz="2800" dirty="0" smtClean="0">
                <a:solidFill>
                  <a:schemeClr val="accent5">
                    <a:lumMod val="50000"/>
                  </a:schemeClr>
                </a:solidFill>
              </a:rPr>
              <a:t>3</a:t>
            </a:r>
            <a:r>
              <a:rPr lang="fr-FR" sz="2800" baseline="30000" dirty="0" smtClean="0">
                <a:solidFill>
                  <a:schemeClr val="accent5">
                    <a:lumMod val="50000"/>
                  </a:schemeClr>
                </a:solidFill>
              </a:rPr>
              <a:t>ème </a:t>
            </a:r>
            <a:r>
              <a:rPr lang="fr-FR" sz="2800" dirty="0" smtClean="0">
                <a:solidFill>
                  <a:schemeClr val="accent5">
                    <a:lumMod val="50000"/>
                  </a:schemeClr>
                </a:solidFill>
              </a:rPr>
              <a:t>Jean-Pierre </a:t>
            </a:r>
            <a:r>
              <a:rPr lang="fr-FR" sz="2800" dirty="0" err="1" smtClean="0">
                <a:solidFill>
                  <a:schemeClr val="accent5">
                    <a:lumMod val="50000"/>
                  </a:schemeClr>
                </a:solidFill>
              </a:rPr>
              <a:t>Borsoi</a:t>
            </a:r>
            <a:endParaRPr lang="fr-FR" sz="28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</a:rPr>
              <a:t>			(44,90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</a:rPr>
              <a:t>11 participations</a:t>
            </a:r>
            <a:r>
              <a:rPr lang="fr-FR" sz="20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fr-F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fr-FR" sz="32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fr-FR" sz="32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fr-FR" sz="32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sz="3200" b="1" dirty="0" smtClean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fr-F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3200" b="1" baseline="30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ème</a:t>
            </a:r>
            <a:r>
              <a:rPr lang="fr-FR" sz="3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fr-F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Michel </a:t>
            </a:r>
            <a:r>
              <a:rPr lang="fr-FR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Vignau</a:t>
            </a:r>
            <a:endParaRPr lang="fr-FR" sz="32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3200" b="1" dirty="0" smtClean="0">
                <a:solidFill>
                  <a:schemeClr val="accent5">
                    <a:lumMod val="50000"/>
                  </a:schemeClr>
                </a:solidFill>
              </a:rPr>
              <a:t>       	</a:t>
            </a:r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(46,00 – 19 participations)</a:t>
            </a:r>
            <a:endParaRPr lang="fr-F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805" y="519569"/>
            <a:ext cx="1233317" cy="216959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3" t="22814" r="30995" b="14067"/>
          <a:stretch/>
        </p:blipFill>
        <p:spPr>
          <a:xfrm>
            <a:off x="8639555" y="2954055"/>
            <a:ext cx="2067774" cy="352695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21723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737026"/>
            <a:ext cx="7772400" cy="364049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TITUS CUP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M.A. THARREAU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baseline="30000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783632" y="1180108"/>
            <a:ext cx="6400800" cy="565032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Vainqueur Messieurs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-263617" y="222715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fr-FR" sz="4000" b="1" baseline="30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fr-FR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François Petit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12990" y="3461382"/>
            <a:ext cx="529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(47,60 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12 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participations)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351" y="1617785"/>
            <a:ext cx="3461653" cy="451754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1050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355104"/>
            <a:ext cx="7772400" cy="833616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Week-ends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C. DELAUME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499479" y="1286664"/>
            <a:ext cx="9044561" cy="4766280"/>
          </a:xfrm>
        </p:spPr>
        <p:txBody>
          <a:bodyPr>
            <a:noAutofit/>
          </a:bodyPr>
          <a:lstStyle/>
          <a:p>
            <a:r>
              <a:rPr lang="fr-FR" sz="3600" b="1" dirty="0">
                <a:solidFill>
                  <a:srgbClr val="002060"/>
                </a:solidFill>
              </a:rPr>
              <a:t>3</a:t>
            </a:r>
            <a:r>
              <a:rPr lang="fr-FR" sz="3600" b="1" dirty="0" smtClean="0">
                <a:solidFill>
                  <a:srgbClr val="002060"/>
                </a:solidFill>
              </a:rPr>
              <a:t> </a:t>
            </a:r>
            <a:r>
              <a:rPr lang="fr-FR" sz="3600" b="1" dirty="0">
                <a:solidFill>
                  <a:srgbClr val="002060"/>
                </a:solidFill>
              </a:rPr>
              <a:t>week-ends dans l’année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b="1" dirty="0" smtClean="0">
                <a:solidFill>
                  <a:srgbClr val="C00000"/>
                </a:solidFill>
              </a:rPr>
              <a:t>49</a:t>
            </a:r>
            <a:r>
              <a:rPr lang="fr-FR" sz="2800" b="1" dirty="0" smtClean="0">
                <a:solidFill>
                  <a:srgbClr val="002060"/>
                </a:solidFill>
              </a:rPr>
              <a:t> membres </a:t>
            </a:r>
            <a:r>
              <a:rPr lang="fr-FR" sz="2800" b="1" dirty="0">
                <a:solidFill>
                  <a:srgbClr val="002060"/>
                </a:solidFill>
              </a:rPr>
              <a:t>GTT différents </a:t>
            </a:r>
            <a:r>
              <a:rPr lang="fr-FR" sz="2800" b="1" dirty="0" smtClean="0">
                <a:solidFill>
                  <a:srgbClr val="002060"/>
                </a:solidFill>
              </a:rPr>
              <a:t>(soit 61% des membres) dont</a:t>
            </a:r>
            <a:r>
              <a:rPr lang="fr-FR" sz="2800" b="1" dirty="0">
                <a:solidFill>
                  <a:srgbClr val="002060"/>
                </a:solidFill>
              </a:rPr>
              <a:t>:</a:t>
            </a:r>
          </a:p>
          <a:p>
            <a:pPr algn="l"/>
            <a:r>
              <a:rPr lang="fr-FR" sz="2800" b="1" dirty="0">
                <a:solidFill>
                  <a:srgbClr val="002060"/>
                </a:solidFill>
              </a:rPr>
              <a:t>                                  9</a:t>
            </a:r>
            <a:r>
              <a:rPr lang="fr-FR" sz="2800" b="1" dirty="0" smtClean="0">
                <a:solidFill>
                  <a:srgbClr val="002060"/>
                </a:solidFill>
              </a:rPr>
              <a:t>  </a:t>
            </a:r>
            <a:r>
              <a:rPr lang="fr-FR" sz="2800" b="1" dirty="0">
                <a:solidFill>
                  <a:srgbClr val="002060"/>
                </a:solidFill>
              </a:rPr>
              <a:t>sont venus aux </a:t>
            </a:r>
            <a:r>
              <a:rPr lang="fr-FR" sz="2800" b="1" dirty="0" smtClean="0">
                <a:solidFill>
                  <a:srgbClr val="002060"/>
                </a:solidFill>
              </a:rPr>
              <a:t>3 week-ends,</a:t>
            </a:r>
          </a:p>
          <a:p>
            <a:pPr algn="l"/>
            <a:r>
              <a:rPr lang="fr-FR" sz="2800" b="1" dirty="0">
                <a:solidFill>
                  <a:srgbClr val="002060"/>
                </a:solidFill>
              </a:rPr>
              <a:t>	</a:t>
            </a:r>
            <a:r>
              <a:rPr lang="fr-FR" sz="2800" b="1" dirty="0" smtClean="0">
                <a:solidFill>
                  <a:srgbClr val="002060"/>
                </a:solidFill>
              </a:rPr>
              <a:t>		13 sont venus aux 2 WE,</a:t>
            </a:r>
          </a:p>
          <a:p>
            <a:pPr algn="l"/>
            <a:r>
              <a:rPr lang="fr-FR" sz="2800" b="1" dirty="0">
                <a:solidFill>
                  <a:srgbClr val="002060"/>
                </a:solidFill>
              </a:rPr>
              <a:t>	</a:t>
            </a:r>
            <a:r>
              <a:rPr lang="fr-FR" sz="2800" b="1" dirty="0" smtClean="0">
                <a:solidFill>
                  <a:srgbClr val="002060"/>
                </a:solidFill>
              </a:rPr>
              <a:t>		27 sont venus à un seul,</a:t>
            </a:r>
            <a:endParaRPr lang="fr-FR" sz="2800" b="1" dirty="0">
              <a:solidFill>
                <a:srgbClr val="00206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b="1" dirty="0" smtClean="0">
                <a:solidFill>
                  <a:srgbClr val="002060"/>
                </a:solidFill>
              </a:rPr>
              <a:t>Une activité qui attire encore : 12 membres ont participé pour la 1</a:t>
            </a:r>
            <a:r>
              <a:rPr lang="fr-FR" sz="2800" b="1" baseline="30000" dirty="0" smtClean="0">
                <a:solidFill>
                  <a:srgbClr val="002060"/>
                </a:solidFill>
              </a:rPr>
              <a:t>ère</a:t>
            </a:r>
            <a:r>
              <a:rPr lang="fr-FR" sz="2800" b="1" dirty="0" smtClean="0">
                <a:solidFill>
                  <a:srgbClr val="002060"/>
                </a:solidFill>
              </a:rPr>
              <a:t> fois.</a:t>
            </a:r>
            <a:endParaRPr lang="fr-FR" sz="2800" b="1" dirty="0">
              <a:solidFill>
                <a:srgbClr val="00206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b="1" dirty="0" smtClean="0">
                <a:solidFill>
                  <a:srgbClr val="002060"/>
                </a:solidFill>
              </a:rPr>
              <a:t>La parité : 24 </a:t>
            </a:r>
            <a:r>
              <a:rPr lang="fr-FR" sz="2800" b="1" dirty="0">
                <a:solidFill>
                  <a:srgbClr val="002060"/>
                </a:solidFill>
              </a:rPr>
              <a:t>d</a:t>
            </a:r>
            <a:r>
              <a:rPr lang="fr-FR" sz="2800" b="1" dirty="0" smtClean="0">
                <a:solidFill>
                  <a:srgbClr val="002060"/>
                </a:solidFill>
              </a:rPr>
              <a:t>ames et 25 messieurs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2800" b="1" dirty="0" smtClean="0">
                <a:solidFill>
                  <a:srgbClr val="002060"/>
                </a:solidFill>
              </a:rPr>
              <a:t>Index </a:t>
            </a:r>
            <a:r>
              <a:rPr lang="fr-FR" sz="2800" b="1" dirty="0">
                <a:solidFill>
                  <a:srgbClr val="002060"/>
                </a:solidFill>
              </a:rPr>
              <a:t>moyen: </a:t>
            </a:r>
            <a:r>
              <a:rPr lang="fr-FR" sz="2800" b="1" dirty="0" smtClean="0">
                <a:solidFill>
                  <a:srgbClr val="002060"/>
                </a:solidFill>
              </a:rPr>
              <a:t>24,5</a:t>
            </a:r>
            <a:endParaRPr lang="fr-FR" sz="2800" b="1" dirty="0">
              <a:solidFill>
                <a:srgbClr val="002060"/>
              </a:solidFill>
            </a:endParaRPr>
          </a:p>
          <a:p>
            <a:pPr algn="l"/>
            <a:endParaRPr lang="fr-FR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86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8780" y="512676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Week-ends 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165304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C. DELAUME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783632" y="980728"/>
            <a:ext cx="6400800" cy="504056"/>
          </a:xfrm>
        </p:spPr>
        <p:txBody>
          <a:bodyPr>
            <a:normAutofit/>
          </a:bodyPr>
          <a:lstStyle/>
          <a:p>
            <a:r>
              <a:rPr lang="fr-FR" sz="2600" b="1" dirty="0" smtClean="0">
                <a:solidFill>
                  <a:srgbClr val="002060"/>
                </a:solidFill>
              </a:rPr>
              <a:t> Sablé – Solesmes (Sarthe)</a:t>
            </a:r>
            <a:endParaRPr lang="fr-FR" sz="2600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C:\Users\Catherine\Documents\Golf Tee Time\WEEK-ENDS\2017\SabléSolesmes\img-diapo1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7" y="2420888"/>
            <a:ext cx="6770727" cy="24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2927648" y="1628801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Samedi 29 et dimanche 30 avril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5641" y="5445224"/>
            <a:ext cx="65547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33 participants, dont 31 golfeurs et 2 conjoints non golfeurs</a:t>
            </a:r>
          </a:p>
        </p:txBody>
      </p:sp>
    </p:spTree>
    <p:extLst>
      <p:ext uri="{BB962C8B-B14F-4D97-AF65-F5344CB8AC3E}">
        <p14:creationId xmlns:p14="http://schemas.microsoft.com/office/powerpoint/2010/main" val="295163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275456"/>
            <a:ext cx="7772400" cy="511130"/>
          </a:xfrm>
        </p:spPr>
        <p:txBody>
          <a:bodyPr>
            <a:no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Week-ends </a:t>
            </a:r>
            <a:r>
              <a:rPr lang="fr-FR" sz="4000" b="1" dirty="0" smtClean="0">
                <a:solidFill>
                  <a:srgbClr val="C00000"/>
                </a:solidFill>
              </a:rPr>
              <a:t>2017</a:t>
            </a:r>
            <a:endParaRPr lang="fr-FR" sz="40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C. Delaume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639616" y="764704"/>
            <a:ext cx="6400800" cy="504056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solidFill>
                  <a:srgbClr val="002060"/>
                </a:solidFill>
              </a:rPr>
              <a:t>	</a:t>
            </a:r>
            <a:r>
              <a:rPr lang="fr-FR" sz="2600" b="1" dirty="0" smtClean="0">
                <a:solidFill>
                  <a:srgbClr val="002060"/>
                </a:solidFill>
              </a:rPr>
              <a:t>Sablé-Solesmes: 29 </a:t>
            </a:r>
            <a:r>
              <a:rPr lang="fr-FR" sz="2600" b="1" dirty="0">
                <a:solidFill>
                  <a:srgbClr val="002060"/>
                </a:solidFill>
              </a:rPr>
              <a:t>et </a:t>
            </a:r>
            <a:r>
              <a:rPr lang="fr-FR" sz="2600" b="1" dirty="0" smtClean="0">
                <a:solidFill>
                  <a:srgbClr val="002060"/>
                </a:solidFill>
              </a:rPr>
              <a:t>30 Avril</a:t>
            </a:r>
            <a:endParaRPr lang="fr-FR" sz="2600" b="1" dirty="0">
              <a:solidFill>
                <a:srgbClr val="00206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135561" y="1340768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000" b="1" dirty="0">
              <a:solidFill>
                <a:srgbClr val="002060"/>
              </a:solidFill>
            </a:endParaRPr>
          </a:p>
          <a:p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3899587" y="1129878"/>
            <a:ext cx="388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Golf de 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Sablé sur Sarthe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667784" y="5286400"/>
            <a:ext cx="3389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   </a:t>
            </a:r>
            <a:r>
              <a:rPr lang="fr-FR" sz="2400" b="1" dirty="0" smtClean="0">
                <a:solidFill>
                  <a:srgbClr val="002060"/>
                </a:solidFill>
              </a:rPr>
              <a:t> 31 participants</a:t>
            </a:r>
            <a:endParaRPr lang="fr-FR" sz="2400" b="1" dirty="0">
              <a:solidFill>
                <a:srgbClr val="00206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94" y="3757907"/>
            <a:ext cx="4909625" cy="279511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523999"/>
            <a:ext cx="4480559" cy="202891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071" y="1524000"/>
            <a:ext cx="4873135" cy="202891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6" t="27372" r="36019" b="46413"/>
          <a:stretch/>
        </p:blipFill>
        <p:spPr>
          <a:xfrm>
            <a:off x="611945" y="156486"/>
            <a:ext cx="759655" cy="116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8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23592" y="249707"/>
            <a:ext cx="7772400" cy="525938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Week-ends 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J.C. TERRENOIRE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423592" y="908720"/>
            <a:ext cx="7128792" cy="1008112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rgbClr val="002060"/>
                </a:solidFill>
              </a:rPr>
              <a:t>Golf et œnologie en Bourgogne  </a:t>
            </a:r>
          </a:p>
          <a:p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  Golf du Château d’</a:t>
            </a:r>
            <a:r>
              <a:rPr lang="fr-FR" sz="2800" b="1" dirty="0" err="1">
                <a:solidFill>
                  <a:schemeClr val="accent6">
                    <a:lumMod val="75000"/>
                  </a:schemeClr>
                </a:solidFill>
              </a:rPr>
              <a:t>Avoise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 (71)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990814" y="1931251"/>
            <a:ext cx="4282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70C0"/>
                </a:solidFill>
              </a:rPr>
              <a:t>  </a:t>
            </a:r>
            <a:r>
              <a:rPr lang="fr-FR" sz="2200" b="1" dirty="0">
                <a:solidFill>
                  <a:srgbClr val="0070C0"/>
                </a:solidFill>
              </a:rPr>
              <a:t>Samedi et dimanche 20 et 21 mai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2636913"/>
            <a:ext cx="37433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 10" descr="cave   vin: Cave à vin avec une bouteille de vin et des verre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9" y="2636912"/>
            <a:ext cx="3724153" cy="25675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927648" y="5621178"/>
            <a:ext cx="6912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C00000"/>
                </a:solidFill>
              </a:rPr>
              <a:t>25 participants, dont 23 golfeurs et 2 conjoints non golfeurs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1571">
            <a:off x="9599395" y="637346"/>
            <a:ext cx="2138224" cy="128470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6032">
            <a:off x="557638" y="480020"/>
            <a:ext cx="2107625" cy="141614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7" y="5068788"/>
            <a:ext cx="16573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0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188640"/>
            <a:ext cx="7772400" cy="74716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Week-ends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20668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5" y="6481014"/>
            <a:ext cx="2365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Jean Claude Terrenoire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783632" y="766689"/>
            <a:ext cx="6400800" cy="557423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Bourgogne-Montchanin : 20 et 21 Mai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060104" y="1192668"/>
            <a:ext cx="3170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Parcours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du Château d’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Avoise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392144" y="1121793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Et « de la poule  faisane »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36160" y="5026818"/>
            <a:ext cx="28803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2060"/>
                </a:solidFill>
              </a:rPr>
              <a:t>25 </a:t>
            </a:r>
            <a:r>
              <a:rPr lang="fr-FR" sz="2400" b="1" dirty="0">
                <a:solidFill>
                  <a:srgbClr val="002060"/>
                </a:solidFill>
              </a:rPr>
              <a:t>participants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3953022"/>
            <a:ext cx="6665302" cy="22676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19" y="1524000"/>
            <a:ext cx="4466492" cy="216867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49" y="1524000"/>
            <a:ext cx="4603154" cy="21476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1"/>
          <a:stretch/>
        </p:blipFill>
        <p:spPr>
          <a:xfrm>
            <a:off x="361832" y="188640"/>
            <a:ext cx="1520721" cy="129894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510" y="205536"/>
            <a:ext cx="16573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9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188639"/>
            <a:ext cx="7772400" cy="651641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Week-ends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20668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5" y="6481014"/>
            <a:ext cx="230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C. </a:t>
            </a:r>
            <a:r>
              <a:rPr lang="fr-FR" sz="1200" b="1" dirty="0" smtClean="0">
                <a:solidFill>
                  <a:schemeClr val="tx2"/>
                </a:solidFill>
              </a:rPr>
              <a:t>DELAUME et A.BOURILLET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783632" y="787790"/>
            <a:ext cx="6400800" cy="667157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Normandie – Dieppe : 22 et 23 </a:t>
            </a:r>
            <a:r>
              <a:rPr lang="fr-FR" sz="2800" b="1" dirty="0">
                <a:solidFill>
                  <a:srgbClr val="002060"/>
                </a:solidFill>
              </a:rPr>
              <a:t>septembre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427684" y="1463035"/>
            <a:ext cx="3680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chemeClr val="accent6">
                    <a:lumMod val="75000"/>
                  </a:schemeClr>
                </a:solidFill>
              </a:rPr>
              <a:t>Parcours </a:t>
            </a:r>
            <a:r>
              <a:rPr lang="fr-FR" sz="2200" b="1" dirty="0" smtClean="0">
                <a:solidFill>
                  <a:schemeClr val="accent6">
                    <a:lumMod val="75000"/>
                  </a:schemeClr>
                </a:solidFill>
              </a:rPr>
              <a:t>Dieppe-</a:t>
            </a:r>
            <a:r>
              <a:rPr lang="fr-FR" sz="2200" b="1" dirty="0" err="1" smtClean="0">
                <a:solidFill>
                  <a:schemeClr val="accent6">
                    <a:lumMod val="75000"/>
                  </a:schemeClr>
                </a:solidFill>
              </a:rPr>
              <a:t>Pourville</a:t>
            </a:r>
            <a:endParaRPr lang="fr-F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506412" y="1463035"/>
            <a:ext cx="4974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          </a:t>
            </a:r>
            <a:r>
              <a:rPr lang="fr-FR" sz="2200" b="1" dirty="0" smtClean="0">
                <a:solidFill>
                  <a:schemeClr val="accent6">
                    <a:lumMod val="75000"/>
                  </a:schemeClr>
                </a:solidFill>
              </a:rPr>
              <a:t>Parcours de Saint-Saëns</a:t>
            </a:r>
            <a:endParaRPr lang="fr-F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5057" y="5730952"/>
            <a:ext cx="28803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2060"/>
                </a:solidFill>
              </a:rPr>
              <a:t>27 </a:t>
            </a:r>
            <a:r>
              <a:rPr lang="fr-FR" sz="2400" b="1" dirty="0">
                <a:solidFill>
                  <a:srgbClr val="002060"/>
                </a:solidFill>
              </a:rPr>
              <a:t>participants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8" y="2175557"/>
            <a:ext cx="4719710" cy="2851261"/>
          </a:xfrm>
          <a:prstGeom prst="rect">
            <a:avLst/>
          </a:prstGeom>
        </p:spPr>
      </p:pic>
      <p:pic>
        <p:nvPicPr>
          <p:cNvPr id="13" name="Picture 3" descr="C:\Users\Catherine\Documents\Golf Tee Time\WEEK-ENDS\2017\DieppeSaintSaëns\GolfSaint-Saën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299" y="2169916"/>
            <a:ext cx="4684572" cy="285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38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Ordre du jour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91455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F de WAROQUIER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1890470" y="1196752"/>
            <a:ext cx="832033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tx1"/>
                </a:solidFill>
              </a:rPr>
              <a:t>Rapport moral du Président sur l’exercice </a:t>
            </a:r>
            <a:r>
              <a:rPr lang="fr-FR" sz="2400" b="1" dirty="0" smtClean="0">
                <a:solidFill>
                  <a:schemeClr val="tx1"/>
                </a:solidFill>
              </a:rPr>
              <a:t>2017</a:t>
            </a:r>
            <a:endParaRPr lang="fr-FR" sz="2400" b="1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tx1"/>
                </a:solidFill>
              </a:rPr>
              <a:t>Approbation du rapport moral du Président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tx1"/>
                </a:solidFill>
              </a:rPr>
              <a:t>Lecture et approbation du rapport financier relatif à l’exercice du </a:t>
            </a:r>
            <a:r>
              <a:rPr lang="fr-FR" sz="2400" b="1" dirty="0" smtClean="0">
                <a:solidFill>
                  <a:schemeClr val="tx1"/>
                </a:solidFill>
              </a:rPr>
              <a:t>1/11/2016 </a:t>
            </a:r>
            <a:r>
              <a:rPr lang="fr-FR" sz="2400" b="1" dirty="0">
                <a:solidFill>
                  <a:schemeClr val="tx1"/>
                </a:solidFill>
              </a:rPr>
              <a:t>au </a:t>
            </a:r>
            <a:r>
              <a:rPr lang="fr-FR" sz="2400" b="1" dirty="0" smtClean="0">
                <a:solidFill>
                  <a:schemeClr val="tx1"/>
                </a:solidFill>
              </a:rPr>
              <a:t>31/10/2017</a:t>
            </a:r>
            <a:endParaRPr lang="fr-FR" sz="2400" b="1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tx1"/>
                </a:solidFill>
              </a:rPr>
              <a:t>Quitus au Trésorier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tx1"/>
                </a:solidFill>
              </a:rPr>
              <a:t>Perspectives pour </a:t>
            </a:r>
            <a:r>
              <a:rPr lang="fr-FR" sz="2400" b="1" dirty="0" smtClean="0">
                <a:solidFill>
                  <a:schemeClr val="tx1"/>
                </a:solidFill>
              </a:rPr>
              <a:t>2018  </a:t>
            </a:r>
            <a:endParaRPr lang="fr-FR" sz="2400" b="1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tx1"/>
                </a:solidFill>
              </a:rPr>
              <a:t>Fixation du montant de la cotisation annuelle à </a:t>
            </a:r>
            <a:r>
              <a:rPr lang="fr-FR" sz="2400" b="1" dirty="0" smtClean="0">
                <a:solidFill>
                  <a:schemeClr val="tx1"/>
                </a:solidFill>
              </a:rPr>
              <a:t>55€</a:t>
            </a:r>
            <a:endParaRPr lang="fr-FR" sz="2400" b="1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tx1"/>
                </a:solidFill>
              </a:rPr>
              <a:t>Approbation du budget exercice </a:t>
            </a:r>
            <a:r>
              <a:rPr lang="fr-FR" sz="2400" b="1" dirty="0" smtClean="0">
                <a:solidFill>
                  <a:schemeClr val="tx1"/>
                </a:solidFill>
              </a:rPr>
              <a:t>2017 </a:t>
            </a:r>
            <a:r>
              <a:rPr lang="fr-FR" sz="2400" b="1" dirty="0">
                <a:solidFill>
                  <a:schemeClr val="tx1"/>
                </a:solidFill>
              </a:rPr>
              <a:t>– </a:t>
            </a:r>
            <a:r>
              <a:rPr lang="fr-FR" sz="2400" b="1" dirty="0" smtClean="0">
                <a:solidFill>
                  <a:schemeClr val="tx1"/>
                </a:solidFill>
              </a:rPr>
              <a:t>2018</a:t>
            </a:r>
            <a:endParaRPr lang="fr-FR" sz="2400" b="1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tx1"/>
                </a:solidFill>
              </a:rPr>
              <a:t>Election des Administrateurs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tx1"/>
                </a:solidFill>
              </a:rPr>
              <a:t>Questions diverses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333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332656"/>
            <a:ext cx="7772400" cy="525938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Week-ends 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2154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>
                <a:solidFill>
                  <a:schemeClr val="tx2"/>
                </a:solidFill>
              </a:rPr>
              <a:t>C. DELAUME et A.BOURILLET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711624" y="766689"/>
            <a:ext cx="6840760" cy="934119"/>
          </a:xfrm>
        </p:spPr>
        <p:txBody>
          <a:bodyPr>
            <a:normAutofit lnSpcReduction="10000"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Normandie : Dieppe et Saint-Saëns   </a:t>
            </a:r>
            <a:endParaRPr lang="fr-FR" sz="2800" b="1" dirty="0">
              <a:solidFill>
                <a:srgbClr val="002060"/>
              </a:solidFill>
            </a:endParaRPr>
          </a:p>
          <a:p>
            <a:r>
              <a:rPr lang="fr-FR" sz="2600" b="1" dirty="0">
                <a:solidFill>
                  <a:schemeClr val="accent5">
                    <a:lumMod val="50000"/>
                  </a:schemeClr>
                </a:solidFill>
              </a:rPr>
              <a:t>22 et 23 septembre</a:t>
            </a:r>
            <a:endParaRPr lang="fr-FR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292627"/>
            <a:ext cx="7973582" cy="518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6" t="11938" r="67169" b="30276"/>
          <a:stretch/>
        </p:blipFill>
        <p:spPr>
          <a:xfrm>
            <a:off x="507758" y="300756"/>
            <a:ext cx="1294228" cy="220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5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637912"/>
            <a:ext cx="8640960" cy="413085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Voyage Printemps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B.ANDRIOT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75446" y="3284984"/>
            <a:ext cx="308039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2060"/>
                </a:solidFill>
              </a:rPr>
              <a:t>23 </a:t>
            </a:r>
            <a:r>
              <a:rPr lang="fr-FR" sz="2000" b="1" dirty="0">
                <a:solidFill>
                  <a:srgbClr val="002060"/>
                </a:solidFill>
              </a:rPr>
              <a:t>membres GTT golfeurs                                    </a:t>
            </a:r>
          </a:p>
          <a:p>
            <a:pPr algn="ctr"/>
            <a:endParaRPr lang="fr-FR" sz="2000" b="1" dirty="0">
              <a:solidFill>
                <a:srgbClr val="002060"/>
              </a:solidFill>
            </a:endParaRPr>
          </a:p>
          <a:p>
            <a:pPr algn="ctr"/>
            <a:endParaRPr lang="fr-FR" sz="2000" b="1" dirty="0">
              <a:solidFill>
                <a:srgbClr val="002060"/>
              </a:solidFill>
            </a:endParaRPr>
          </a:p>
          <a:p>
            <a:pPr algn="ctr"/>
            <a:endParaRPr lang="fr-FR" sz="2000" b="1" dirty="0">
              <a:solidFill>
                <a:srgbClr val="002060"/>
              </a:solidFill>
            </a:endParaRPr>
          </a:p>
          <a:p>
            <a:pPr algn="ctr"/>
            <a:r>
              <a:rPr lang="fr-FR" sz="2000" b="1" dirty="0">
                <a:solidFill>
                  <a:srgbClr val="002060"/>
                </a:solidFill>
              </a:rPr>
              <a:t>10 hommes et </a:t>
            </a:r>
            <a:r>
              <a:rPr lang="fr-FR" sz="2000" b="1" dirty="0" smtClean="0">
                <a:solidFill>
                  <a:srgbClr val="002060"/>
                </a:solidFill>
              </a:rPr>
              <a:t>13 </a:t>
            </a:r>
            <a:r>
              <a:rPr lang="fr-FR" sz="2000" b="1" dirty="0">
                <a:solidFill>
                  <a:srgbClr val="002060"/>
                </a:solidFill>
              </a:rPr>
              <a:t>femmes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5520" y="1052737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</a:rPr>
              <a:t>Bretagne-Morbihan 06-09 </a:t>
            </a:r>
            <a:r>
              <a:rPr lang="fr-FR" sz="3600" b="1" dirty="0">
                <a:solidFill>
                  <a:srgbClr val="002060"/>
                </a:solidFill>
              </a:rPr>
              <a:t>juin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286" y="1649508"/>
            <a:ext cx="7160455" cy="480461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8" y="4396154"/>
            <a:ext cx="3910253" cy="184115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8" y="1649508"/>
            <a:ext cx="3910253" cy="163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45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Voyage Printemps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B.ANDRIOT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783632" y="980728"/>
            <a:ext cx="6400800" cy="50405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Morbihan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205767" y="3861048"/>
            <a:ext cx="1749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accent6">
                    <a:lumMod val="75000"/>
                  </a:schemeClr>
                </a:solidFill>
              </a:rPr>
              <a:t>Golf de </a:t>
            </a:r>
            <a:r>
              <a:rPr lang="fr-FR" sz="2000" b="1" i="1" dirty="0" smtClean="0">
                <a:solidFill>
                  <a:schemeClr val="accent6">
                    <a:lumMod val="75000"/>
                  </a:schemeClr>
                </a:solidFill>
              </a:rPr>
              <a:t>Baden</a:t>
            </a:r>
            <a:endParaRPr lang="fr-FR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47166" y="5269468"/>
            <a:ext cx="2456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accent6">
                    <a:lumMod val="75000"/>
                  </a:schemeClr>
                </a:solidFill>
              </a:rPr>
              <a:t>Golf de </a:t>
            </a:r>
            <a:r>
              <a:rPr lang="fr-FR" sz="2000" b="1" i="1" dirty="0" smtClean="0">
                <a:solidFill>
                  <a:schemeClr val="accent6">
                    <a:lumMod val="75000"/>
                  </a:schemeClr>
                </a:solidFill>
              </a:rPr>
              <a:t>Saint-Laurent</a:t>
            </a:r>
            <a:endParaRPr lang="fr-FR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75521" y="3855858"/>
            <a:ext cx="261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accent6">
                    <a:lumMod val="75000"/>
                  </a:schemeClr>
                </a:solidFill>
              </a:rPr>
              <a:t>Golf de V</a:t>
            </a:r>
            <a:r>
              <a:rPr lang="fr-FR" sz="2000" b="1" i="1" dirty="0" smtClean="0">
                <a:solidFill>
                  <a:schemeClr val="accent6">
                    <a:lumMod val="75000"/>
                  </a:schemeClr>
                </a:solidFill>
              </a:rPr>
              <a:t>al </a:t>
            </a:r>
            <a:r>
              <a:rPr lang="fr-FR" sz="2000" b="1" i="1" dirty="0" err="1" smtClean="0">
                <a:solidFill>
                  <a:schemeClr val="accent6">
                    <a:lumMod val="75000"/>
                  </a:schemeClr>
                </a:solidFill>
              </a:rPr>
              <a:t>Queven</a:t>
            </a:r>
            <a:endParaRPr lang="fr-FR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524000"/>
            <a:ext cx="3928928" cy="233185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34" y="1524000"/>
            <a:ext cx="4079631" cy="233185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78" y="4225189"/>
            <a:ext cx="4412816" cy="211933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4" t="19427" r="-737" b="26481"/>
          <a:stretch/>
        </p:blipFill>
        <p:spPr>
          <a:xfrm>
            <a:off x="184306" y="202297"/>
            <a:ext cx="1113937" cy="142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476672"/>
            <a:ext cx="8640960" cy="504056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Voyages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B. ANDRIOT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775520" y="1275030"/>
            <a:ext cx="8640960" cy="504056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Portugal-Lisbonne : 9 au 16 octobre</a:t>
            </a:r>
            <a:endParaRPr lang="fr-FR" sz="3200" b="1" dirty="0">
              <a:solidFill>
                <a:srgbClr val="00206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98807" y="3669806"/>
            <a:ext cx="2947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</a:rPr>
              <a:t>20 membres GTT golfeurs                                   </a:t>
            </a:r>
          </a:p>
          <a:p>
            <a:endParaRPr lang="fr-FR" sz="2000" b="1" dirty="0">
              <a:solidFill>
                <a:srgbClr val="002060"/>
              </a:solidFill>
            </a:endParaRPr>
          </a:p>
          <a:p>
            <a:r>
              <a:rPr lang="fr-FR" sz="2000" b="1" dirty="0">
                <a:solidFill>
                  <a:srgbClr val="002060"/>
                </a:solidFill>
              </a:rPr>
              <a:t>3 accompagnants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88" y="2046848"/>
            <a:ext cx="7167489" cy="408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6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636749"/>
            <a:ext cx="7772400" cy="438057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Voyages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729" y="6207163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B. ANDRIOT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31729" y="1681447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825757" y="964467"/>
            <a:ext cx="6400800" cy="50405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Portugal-</a:t>
            </a:r>
            <a:r>
              <a:rPr lang="fr-FR" b="1" dirty="0" err="1" smtClean="0">
                <a:solidFill>
                  <a:srgbClr val="002060"/>
                </a:solidFill>
              </a:rPr>
              <a:t>Cascaïs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935646" y="3423186"/>
            <a:ext cx="2913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Golf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de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Penha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Longa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60334" y="340452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Golf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d’Estoril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909254" y="5290770"/>
            <a:ext cx="1848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Golf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de Lisbonne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80758" y="6007107"/>
            <a:ext cx="8501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			</a:t>
            </a:r>
            <a:r>
              <a:rPr lang="fr-FR" sz="2000" b="1" dirty="0" smtClean="0">
                <a:solidFill>
                  <a:srgbClr val="C00000"/>
                </a:solidFill>
              </a:rPr>
              <a:t>Excursion </a:t>
            </a:r>
            <a:r>
              <a:rPr lang="fr-FR" sz="2000" b="1" dirty="0">
                <a:solidFill>
                  <a:srgbClr val="C00000"/>
                </a:solidFill>
              </a:rPr>
              <a:t>dans </a:t>
            </a:r>
            <a:r>
              <a:rPr lang="fr-FR" sz="2000" b="1" dirty="0" smtClean="0">
                <a:solidFill>
                  <a:srgbClr val="C00000"/>
                </a:solidFill>
              </a:rPr>
              <a:t>la belle ville de Lisbonne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843972" y="5420287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C00000"/>
                </a:solidFill>
              </a:rPr>
              <a:t>+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1524000"/>
            <a:ext cx="3263705" cy="187121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463" y="1524000"/>
            <a:ext cx="3640613" cy="189740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06" y="3752386"/>
            <a:ext cx="2648488" cy="148927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151" y="5330000"/>
            <a:ext cx="2658794" cy="115101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flipH="1">
            <a:off x="6558464" y="5330000"/>
            <a:ext cx="2499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Golf de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Da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Marinha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8960" y="3773860"/>
            <a:ext cx="3407618" cy="151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4" t="19427" r="-737" b="26481"/>
          <a:stretch/>
        </p:blipFill>
        <p:spPr>
          <a:xfrm>
            <a:off x="184306" y="202297"/>
            <a:ext cx="1113937" cy="142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9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186332" y="273676"/>
            <a:ext cx="6443700" cy="1851686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  </a:t>
            </a:r>
            <a:r>
              <a:rPr lang="fr-FR" b="1" dirty="0" smtClean="0">
                <a:solidFill>
                  <a:srgbClr val="C00000"/>
                </a:solidFill>
              </a:rPr>
              <a:t>Grand </a:t>
            </a:r>
            <a:r>
              <a:rPr lang="fr-FR" b="1" dirty="0">
                <a:solidFill>
                  <a:srgbClr val="C00000"/>
                </a:solidFill>
              </a:rPr>
              <a:t>Prix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r>
              <a:rPr lang="fr-FR" b="1" dirty="0">
                <a:solidFill>
                  <a:srgbClr val="C00000"/>
                </a:solidFill>
              </a:rPr>
              <a:t/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    </a:t>
            </a:r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Golf de Courson-Stade français</a:t>
            </a:r>
            <a:r>
              <a:rPr lang="fr-FR" sz="3600" b="1" dirty="0">
                <a:solidFill>
                  <a:srgbClr val="008A3E"/>
                </a:solidFill>
              </a:rPr>
              <a:t/>
            </a:r>
            <a:br>
              <a:rPr lang="fr-FR" sz="3600" b="1" dirty="0">
                <a:solidFill>
                  <a:srgbClr val="008A3E"/>
                </a:solidFill>
              </a:rPr>
            </a:br>
            <a:r>
              <a:rPr lang="fr-FR" sz="3600" b="1" dirty="0" smtClean="0">
                <a:solidFill>
                  <a:srgbClr val="008A3E"/>
                </a:solidFill>
              </a:rPr>
              <a:t>       </a:t>
            </a:r>
            <a:r>
              <a:rPr lang="fr-FR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Vendredi </a:t>
            </a:r>
            <a:r>
              <a:rPr lang="fr-FR" sz="31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23 et </a:t>
            </a:r>
            <a:r>
              <a:rPr lang="fr-FR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Samedi</a:t>
            </a:r>
            <a:r>
              <a:rPr lang="fr-FR" sz="31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24 </a:t>
            </a:r>
            <a:r>
              <a:rPr lang="fr-FR" sz="31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juin </a:t>
            </a:r>
            <a:r>
              <a:rPr lang="fr-FR" sz="31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2017</a:t>
            </a:r>
            <a:endParaRPr lang="fr-FR" sz="31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75519" y="5141741"/>
            <a:ext cx="7355335" cy="881553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fr-FR" sz="8000" b="1" dirty="0">
                <a:solidFill>
                  <a:schemeClr val="accent5">
                    <a:lumMod val="50000"/>
                  </a:schemeClr>
                </a:solidFill>
              </a:rPr>
              <a:t>Vendredi : </a:t>
            </a:r>
            <a:r>
              <a:rPr lang="fr-FR" sz="8000" b="1" dirty="0" smtClean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fr-FR" sz="8000" b="1" dirty="0" smtClean="0">
                <a:solidFill>
                  <a:srgbClr val="C00000"/>
                </a:solidFill>
              </a:rPr>
              <a:t>30</a:t>
            </a:r>
            <a:r>
              <a:rPr lang="fr-FR" sz="8000" b="1" dirty="0" smtClean="0"/>
              <a:t> </a:t>
            </a:r>
            <a:r>
              <a:rPr lang="fr-FR" sz="8000" b="1" dirty="0">
                <a:solidFill>
                  <a:schemeClr val="accent5">
                    <a:lumMod val="50000"/>
                  </a:schemeClr>
                </a:solidFill>
              </a:rPr>
              <a:t>participants </a:t>
            </a:r>
          </a:p>
          <a:p>
            <a:pPr algn="l"/>
            <a:r>
              <a:rPr lang="fr-FR" sz="8000" b="1" dirty="0">
                <a:solidFill>
                  <a:schemeClr val="accent5">
                    <a:lumMod val="50000"/>
                  </a:schemeClr>
                </a:solidFill>
              </a:rPr>
              <a:t>Samedi : </a:t>
            </a:r>
            <a:r>
              <a:rPr lang="fr-FR" sz="8000" b="1" dirty="0" smtClean="0">
                <a:solidFill>
                  <a:schemeClr val="accent5">
                    <a:lumMod val="50000"/>
                  </a:schemeClr>
                </a:solidFill>
              </a:rPr>
              <a:t>     </a:t>
            </a:r>
            <a:r>
              <a:rPr lang="fr-FR" sz="8000" b="1" dirty="0" smtClean="0">
                <a:solidFill>
                  <a:srgbClr val="C00000"/>
                </a:solidFill>
              </a:rPr>
              <a:t>16 </a:t>
            </a:r>
            <a:r>
              <a:rPr lang="fr-FR" sz="8000" b="1" dirty="0">
                <a:solidFill>
                  <a:schemeClr val="accent5">
                    <a:lumMod val="50000"/>
                  </a:schemeClr>
                </a:solidFill>
              </a:rPr>
              <a:t>joueurs rejouent dans </a:t>
            </a:r>
            <a:r>
              <a:rPr lang="fr-FR" sz="8000" b="1" dirty="0" smtClean="0">
                <a:solidFill>
                  <a:schemeClr val="accent5">
                    <a:lumMod val="50000"/>
                  </a:schemeClr>
                </a:solidFill>
              </a:rPr>
              <a:t>de très bonnes </a:t>
            </a:r>
            <a:r>
              <a:rPr lang="fr-FR" sz="8000" b="1" dirty="0">
                <a:solidFill>
                  <a:schemeClr val="accent5">
                    <a:lumMod val="50000"/>
                  </a:schemeClr>
                </a:solidFill>
              </a:rPr>
              <a:t>conditions. </a:t>
            </a:r>
          </a:p>
          <a:p>
            <a:pPr algn="just"/>
            <a:endParaRPr lang="fr-FR" sz="36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fr-FR" sz="28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fr-FR" sz="2800" b="1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289502"/>
            <a:ext cx="74993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1694576" y="4869160"/>
            <a:ext cx="8721904" cy="1036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9234084" y="6529061"/>
            <a:ext cx="1280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F.de Waroquier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038708" y="2054677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 smtClean="0">
                <a:solidFill>
                  <a:schemeClr val="bg1">
                    <a:lumMod val="65000"/>
                  </a:schemeClr>
                </a:solidFill>
              </a:rPr>
              <a:t> Conditions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</a:rPr>
              <a:t>météo </a:t>
            </a:r>
            <a:r>
              <a:rPr lang="fr-FR" sz="2400" b="1" dirty="0" smtClean="0">
                <a:solidFill>
                  <a:schemeClr val="bg1">
                    <a:lumMod val="65000"/>
                  </a:schemeClr>
                </a:solidFill>
              </a:rPr>
              <a:t>exceptionnelles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898" y="859569"/>
            <a:ext cx="3155323" cy="198354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088" y="2477538"/>
            <a:ext cx="7575453" cy="236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98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44625"/>
            <a:ext cx="8646876" cy="170680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Grand Prix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r>
              <a:rPr lang="fr-FR" b="1" dirty="0">
                <a:solidFill>
                  <a:srgbClr val="FF0000"/>
                </a:solidFill>
              </a:rPr>
              <a:t/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Golf de Courson-Stade français</a:t>
            </a:r>
            <a:r>
              <a:rPr lang="fr-FR" sz="3600" b="1" dirty="0">
                <a:solidFill>
                  <a:srgbClr val="008A3E"/>
                </a:solidFill>
                <a:latin typeface="+mn-lt"/>
              </a:rPr>
              <a:t/>
            </a:r>
            <a:br>
              <a:rPr lang="fr-FR" sz="3600" b="1" dirty="0">
                <a:solidFill>
                  <a:srgbClr val="008A3E"/>
                </a:solidFill>
                <a:latin typeface="+mn-lt"/>
              </a:rPr>
            </a:br>
            <a:r>
              <a:rPr lang="fr-FR" sz="31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23 – 24 juin 2017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289502"/>
            <a:ext cx="74993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75520" y="3357531"/>
            <a:ext cx="58416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sz="36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ème 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 Philippe Belin</a:t>
            </a:r>
            <a:endParaRPr lang="fr-F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130854" y="6551439"/>
            <a:ext cx="1291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F de Waroquier</a:t>
            </a:r>
            <a:endParaRPr lang="fr-FR" sz="1200" b="1" dirty="0">
              <a:solidFill>
                <a:schemeClr val="tx2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0" t="5077" r="7660" b="-1078"/>
          <a:stretch/>
        </p:blipFill>
        <p:spPr>
          <a:xfrm>
            <a:off x="8081888" y="1343771"/>
            <a:ext cx="2708031" cy="510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9800" y="44625"/>
            <a:ext cx="7772400" cy="1678667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Grand Prix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r>
              <a:rPr lang="fr-FR" b="1" dirty="0">
                <a:solidFill>
                  <a:srgbClr val="FF0000"/>
                </a:solidFill>
              </a:rPr>
              <a:t/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Golf de Courson-Stade français</a:t>
            </a:r>
            <a:r>
              <a:rPr lang="fr-FR" sz="3600" b="1" dirty="0">
                <a:solidFill>
                  <a:srgbClr val="008A3E"/>
                </a:solidFill>
                <a:latin typeface="+mn-lt"/>
              </a:rPr>
              <a:t/>
            </a:r>
            <a:br>
              <a:rPr lang="fr-FR" sz="3600" b="1" dirty="0">
                <a:solidFill>
                  <a:srgbClr val="008A3E"/>
                </a:solidFill>
                <a:latin typeface="+mn-lt"/>
              </a:rPr>
            </a:br>
            <a:r>
              <a:rPr lang="fr-FR" sz="31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23 </a:t>
            </a:r>
            <a:r>
              <a:rPr lang="fr-FR" sz="31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– </a:t>
            </a:r>
            <a:r>
              <a:rPr lang="fr-FR" sz="31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24 </a:t>
            </a:r>
            <a:r>
              <a:rPr lang="fr-FR" sz="31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juin </a:t>
            </a:r>
            <a:r>
              <a:rPr lang="fr-FR" sz="31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2017</a:t>
            </a:r>
            <a:endParaRPr lang="fr-FR" sz="31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289502"/>
            <a:ext cx="74993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0252" y="1484784"/>
            <a:ext cx="76359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800" b="1" dirty="0" smtClean="0">
              <a:solidFill>
                <a:srgbClr val="002060"/>
              </a:solidFill>
            </a:endParaRPr>
          </a:p>
          <a:p>
            <a:r>
              <a:rPr lang="fr-FR" sz="3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sz="3200" baseline="30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ème</a:t>
            </a:r>
            <a:r>
              <a:rPr lang="fr-FR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r-FR" sz="3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Philippe Belin</a:t>
            </a:r>
            <a:endParaRPr lang="fr-FR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2000" b="1" dirty="0">
              <a:solidFill>
                <a:srgbClr val="002060"/>
              </a:solidFill>
            </a:endParaRPr>
          </a:p>
          <a:p>
            <a:endParaRPr lang="fr-FR" sz="2800" b="1" dirty="0" smtClean="0">
              <a:solidFill>
                <a:srgbClr val="002060"/>
              </a:solidFill>
            </a:endParaRPr>
          </a:p>
          <a:p>
            <a:endParaRPr lang="fr-FR" sz="2800" b="1" dirty="0" smtClean="0">
              <a:solidFill>
                <a:srgbClr val="002060"/>
              </a:solidFill>
            </a:endParaRPr>
          </a:p>
          <a:p>
            <a:endParaRPr lang="fr-FR" sz="2800" b="1" dirty="0" smtClean="0">
              <a:solidFill>
                <a:srgbClr val="002060"/>
              </a:solidFill>
            </a:endParaRPr>
          </a:p>
          <a:p>
            <a:endParaRPr lang="fr-FR" sz="2800" b="1" dirty="0">
              <a:solidFill>
                <a:srgbClr val="002060"/>
              </a:solidFill>
            </a:endParaRPr>
          </a:p>
          <a:p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36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ème</a:t>
            </a:r>
            <a:r>
              <a:rPr lang="fr-F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Sophie 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Hude-</a:t>
            </a:r>
            <a:r>
              <a:rPr lang="fr-FR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Tarbé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fr-F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Saint </a:t>
            </a:r>
            <a:r>
              <a:rPr lang="fr-FR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Hardouin</a:t>
            </a:r>
            <a:endParaRPr lang="fr-F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186857" y="6470579"/>
            <a:ext cx="1293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F. de Waroquier</a:t>
            </a:r>
            <a:endParaRPr lang="fr-FR" sz="1200" b="1" dirty="0">
              <a:solidFill>
                <a:schemeClr val="tx2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20365" r="26292" b="-5304"/>
          <a:stretch/>
        </p:blipFill>
        <p:spPr>
          <a:xfrm>
            <a:off x="6096000" y="1723292"/>
            <a:ext cx="1927123" cy="482814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0" t="5077" r="7660" b="-1078"/>
          <a:stretch/>
        </p:blipFill>
        <p:spPr>
          <a:xfrm>
            <a:off x="9186858" y="596347"/>
            <a:ext cx="1682703" cy="356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6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60348" y="142633"/>
            <a:ext cx="7772400" cy="1617205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Grand Prix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r>
              <a:rPr lang="fr-FR" b="1" dirty="0">
                <a:solidFill>
                  <a:srgbClr val="FF0000"/>
                </a:solidFill>
              </a:rPr>
              <a:t/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sz="31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Golf de Courson-Stade français</a:t>
            </a:r>
            <a:r>
              <a:rPr lang="fr-FR" sz="3600" b="1" dirty="0">
                <a:solidFill>
                  <a:srgbClr val="008A3E"/>
                </a:solidFill>
              </a:rPr>
              <a:t/>
            </a:r>
            <a:br>
              <a:rPr lang="fr-FR" sz="3600" b="1" dirty="0">
                <a:solidFill>
                  <a:srgbClr val="008A3E"/>
                </a:solidFill>
              </a:rPr>
            </a:br>
            <a:r>
              <a:rPr lang="fr-FR" sz="3100" b="1" dirty="0" smtClean="0">
                <a:solidFill>
                  <a:schemeClr val="accent5">
                    <a:lumMod val="75000"/>
                  </a:schemeClr>
                </a:solidFill>
              </a:rPr>
              <a:t>23 </a:t>
            </a:r>
            <a:r>
              <a:rPr lang="fr-FR" sz="3100" b="1" dirty="0">
                <a:solidFill>
                  <a:schemeClr val="accent5">
                    <a:lumMod val="75000"/>
                  </a:schemeClr>
                </a:solidFill>
              </a:rPr>
              <a:t>– </a:t>
            </a:r>
            <a:r>
              <a:rPr lang="fr-FR" sz="3100" b="1" dirty="0" smtClean="0">
                <a:solidFill>
                  <a:schemeClr val="accent5">
                    <a:lumMod val="75000"/>
                  </a:schemeClr>
                </a:solidFill>
              </a:rPr>
              <a:t>24 </a:t>
            </a:r>
            <a:r>
              <a:rPr lang="fr-FR" sz="3100" b="1" dirty="0">
                <a:solidFill>
                  <a:schemeClr val="accent5">
                    <a:lumMod val="75000"/>
                  </a:schemeClr>
                </a:solidFill>
              </a:rPr>
              <a:t>juin </a:t>
            </a:r>
            <a:r>
              <a:rPr lang="fr-FR" sz="3100" b="1" dirty="0" smtClean="0">
                <a:solidFill>
                  <a:schemeClr val="accent5">
                    <a:lumMod val="75000"/>
                  </a:schemeClr>
                </a:solidFill>
              </a:rPr>
              <a:t>2017</a:t>
            </a:r>
            <a:endParaRPr lang="fr-FR" sz="31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289502"/>
            <a:ext cx="74993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2430" y="1045858"/>
            <a:ext cx="93952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						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</a:rPr>
              <a:t>        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sz="2800" b="1" baseline="30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ème 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Philippe Belin</a:t>
            </a:r>
            <a:endParaRPr lang="fr-FR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2800" b="1" dirty="0">
              <a:solidFill>
                <a:srgbClr val="002060"/>
              </a:solidFill>
            </a:endParaRPr>
          </a:p>
          <a:p>
            <a:r>
              <a:rPr lang="fr-FR" sz="2800" b="1" dirty="0" smtClean="0">
                <a:solidFill>
                  <a:srgbClr val="002060"/>
                </a:solidFill>
              </a:rPr>
              <a:t>   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800" b="1" baseline="30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ème 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Sophie Hude-</a:t>
            </a:r>
            <a:r>
              <a:rPr lang="fr-FR" sz="28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Tarbé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St </a:t>
            </a:r>
            <a:r>
              <a:rPr lang="fr-FR" sz="28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Hardouin</a:t>
            </a:r>
            <a:endParaRPr lang="fr-FR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2800" b="1" dirty="0">
              <a:solidFill>
                <a:srgbClr val="002060"/>
              </a:solidFill>
            </a:endParaRPr>
          </a:p>
          <a:p>
            <a:endParaRPr lang="fr-FR" sz="2800" b="1" dirty="0">
              <a:solidFill>
                <a:srgbClr val="002060"/>
              </a:solidFill>
            </a:endParaRPr>
          </a:p>
          <a:p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267310" y="6466924"/>
            <a:ext cx="1400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>
                <a:solidFill>
                  <a:schemeClr val="tx2"/>
                </a:solidFill>
              </a:rPr>
              <a:t>F. de Waroquier</a:t>
            </a:r>
            <a:endParaRPr lang="fr-FR" sz="1200" b="1" dirty="0">
              <a:solidFill>
                <a:schemeClr val="tx2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280115"/>
            <a:ext cx="74993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079630" y="5733257"/>
            <a:ext cx="7774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Vainqueur </a:t>
            </a:r>
            <a:r>
              <a:rPr lang="fr-F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François </a:t>
            </a:r>
            <a:r>
              <a:rPr lang="fr-F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F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Waroquier </a:t>
            </a:r>
            <a:endParaRPr lang="fr-F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0" t="19916" r="49267" b="3617"/>
          <a:stretch/>
        </p:blipFill>
        <p:spPr>
          <a:xfrm>
            <a:off x="2114435" y="2425432"/>
            <a:ext cx="1965195" cy="41092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20365" r="26292" b="-5304"/>
          <a:stretch/>
        </p:blipFill>
        <p:spPr>
          <a:xfrm>
            <a:off x="6679097" y="1924217"/>
            <a:ext cx="1587374" cy="359859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0" t="5077" r="7660" b="-1078"/>
          <a:stretch/>
        </p:blipFill>
        <p:spPr>
          <a:xfrm>
            <a:off x="9748298" y="370383"/>
            <a:ext cx="1602961" cy="331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4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F. de Waroquier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8563" y="332656"/>
            <a:ext cx="864096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C00000"/>
                </a:solidFill>
              </a:rPr>
              <a:t>Grand Prix </a:t>
            </a:r>
            <a:r>
              <a:rPr lang="fr-FR" sz="4000" b="1" dirty="0" smtClean="0">
                <a:solidFill>
                  <a:srgbClr val="C00000"/>
                </a:solidFill>
              </a:rPr>
              <a:t>2017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r-FR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</a:rPr>
              <a:t>Golf de Courson-Stade français</a:t>
            </a:r>
            <a:r>
              <a:rPr lang="fr-FR" b="1" dirty="0">
                <a:solidFill>
                  <a:srgbClr val="008A3E"/>
                </a:solidFill>
              </a:rPr>
              <a:t/>
            </a:r>
            <a:br>
              <a:rPr lang="fr-FR" b="1" dirty="0">
                <a:solidFill>
                  <a:srgbClr val="008A3E"/>
                </a:solidFill>
              </a:rPr>
            </a:b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</a:rPr>
              <a:t>23 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</a:rPr>
              <a:t>– </a:t>
            </a: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</a:rPr>
              <a:t>24 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</a:rPr>
              <a:t>juin </a:t>
            </a: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</a:rPr>
              <a:t>2017</a:t>
            </a:r>
            <a:endParaRPr lang="fr-FR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5039" y="1972184"/>
            <a:ext cx="86340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Après le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b="1" dirty="0">
                <a:solidFill>
                  <a:srgbClr val="C00000"/>
                </a:solidFill>
              </a:rPr>
              <a:t>dîner</a:t>
            </a:r>
            <a:r>
              <a:rPr lang="fr-FR" b="1" dirty="0"/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du vendredi soir qui a réuni</a:t>
            </a:r>
            <a:r>
              <a:rPr lang="fr-FR" b="1" dirty="0"/>
              <a:t> </a:t>
            </a:r>
            <a:r>
              <a:rPr lang="fr-FR" b="1" dirty="0" smtClean="0">
                <a:solidFill>
                  <a:schemeClr val="bg1">
                    <a:lumMod val="50000"/>
                  </a:schemeClr>
                </a:solidFill>
              </a:rPr>
              <a:t>37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membres de Golf Tee Time, les</a:t>
            </a:r>
            <a:r>
              <a:rPr lang="fr-FR" b="1" dirty="0"/>
              <a:t> </a:t>
            </a:r>
            <a:r>
              <a:rPr lang="fr-FR" b="1" dirty="0">
                <a:solidFill>
                  <a:srgbClr val="C00000"/>
                </a:solidFill>
              </a:rPr>
              <a:t>16 finalistes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, conjoints et supporters ont été conviés le samedi après midi à un</a:t>
            </a:r>
            <a:r>
              <a:rPr lang="fr-FR" b="1" dirty="0"/>
              <a:t> </a:t>
            </a:r>
            <a:r>
              <a:rPr lang="fr-FR" b="1" dirty="0">
                <a:solidFill>
                  <a:srgbClr val="C00000"/>
                </a:solidFill>
              </a:rPr>
              <a:t>cocktail offert par GTT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, pour la remise des </a:t>
            </a:r>
            <a:r>
              <a:rPr lang="fr-FR" b="1" dirty="0" smtClean="0">
                <a:solidFill>
                  <a:schemeClr val="bg1">
                    <a:lumMod val="50000"/>
                  </a:schemeClr>
                </a:solidFill>
              </a:rPr>
              <a:t>prix sur la terrasse du club-house……….</a:t>
            </a:r>
            <a:endParaRPr lang="fr-FR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"/>
          <a:stretch/>
        </p:blipFill>
        <p:spPr>
          <a:xfrm>
            <a:off x="8595360" y="2623940"/>
            <a:ext cx="2963942" cy="19231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37" y="2895514"/>
            <a:ext cx="2482946" cy="175468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36" y="4846319"/>
            <a:ext cx="2482947" cy="151728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914" y="4650201"/>
            <a:ext cx="1899138" cy="177873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540" y="3166890"/>
            <a:ext cx="4735502" cy="307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6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Ordre du jour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F.de Waroquier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1890470" y="1196752"/>
            <a:ext cx="832033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tx1"/>
                </a:solidFill>
              </a:rPr>
              <a:t>Rapport moral du Président sur l’exercice </a:t>
            </a:r>
            <a:r>
              <a:rPr lang="fr-FR" sz="2400" b="1" dirty="0" smtClean="0">
                <a:solidFill>
                  <a:schemeClr val="tx1"/>
                </a:solidFill>
              </a:rPr>
              <a:t>2017</a:t>
            </a:r>
            <a:endParaRPr lang="fr-FR" sz="2400" b="1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bg1">
                    <a:lumMod val="85000"/>
                  </a:schemeClr>
                </a:solidFill>
              </a:rPr>
              <a:t>Approbation du rapport moral du Président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bg1">
                    <a:lumMod val="85000"/>
                  </a:schemeClr>
                </a:solidFill>
              </a:rPr>
              <a:t>Lecture et approbation du rapport financier relatif à l’exercice du </a:t>
            </a:r>
            <a:r>
              <a:rPr lang="fr-FR" sz="2400" b="1" dirty="0" smtClean="0">
                <a:solidFill>
                  <a:schemeClr val="bg1">
                    <a:lumMod val="85000"/>
                  </a:schemeClr>
                </a:solidFill>
              </a:rPr>
              <a:t>1/11/2016 </a:t>
            </a:r>
            <a:r>
              <a:rPr lang="fr-FR" sz="2400" b="1" dirty="0">
                <a:solidFill>
                  <a:schemeClr val="bg1">
                    <a:lumMod val="85000"/>
                  </a:schemeClr>
                </a:solidFill>
              </a:rPr>
              <a:t>au </a:t>
            </a:r>
            <a:r>
              <a:rPr lang="fr-FR" sz="2400" b="1" dirty="0" smtClean="0">
                <a:solidFill>
                  <a:schemeClr val="bg1">
                    <a:lumMod val="85000"/>
                  </a:schemeClr>
                </a:solidFill>
              </a:rPr>
              <a:t>31/10/2017</a:t>
            </a:r>
            <a:endParaRPr lang="fr-FR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bg1">
                    <a:lumMod val="85000"/>
                  </a:schemeClr>
                </a:solidFill>
              </a:rPr>
              <a:t>Quitus au Trésorier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bg1">
                    <a:lumMod val="85000"/>
                  </a:schemeClr>
                </a:solidFill>
              </a:rPr>
              <a:t>Perspectives pour </a:t>
            </a:r>
            <a:r>
              <a:rPr lang="fr-FR" sz="2400" b="1" dirty="0" smtClean="0">
                <a:solidFill>
                  <a:schemeClr val="bg1">
                    <a:lumMod val="85000"/>
                  </a:schemeClr>
                </a:solidFill>
              </a:rPr>
              <a:t>20178</a:t>
            </a:r>
            <a:endParaRPr lang="fr-FR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bg1">
                    <a:lumMod val="85000"/>
                  </a:schemeClr>
                </a:solidFill>
              </a:rPr>
              <a:t>Fixation du montant de la cotisation annuelle à </a:t>
            </a:r>
            <a:r>
              <a:rPr lang="fr-FR" sz="2400" b="1" dirty="0" smtClean="0">
                <a:solidFill>
                  <a:schemeClr val="bg1">
                    <a:lumMod val="85000"/>
                  </a:schemeClr>
                </a:solidFill>
              </a:rPr>
              <a:t>55€</a:t>
            </a:r>
            <a:endParaRPr lang="fr-FR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bg1">
                    <a:lumMod val="85000"/>
                  </a:schemeClr>
                </a:solidFill>
              </a:rPr>
              <a:t>Approbation du budget exercice </a:t>
            </a:r>
            <a:r>
              <a:rPr lang="fr-FR" sz="2400" b="1" dirty="0" smtClean="0">
                <a:solidFill>
                  <a:schemeClr val="bg1">
                    <a:lumMod val="85000"/>
                  </a:schemeClr>
                </a:solidFill>
              </a:rPr>
              <a:t>2017 </a:t>
            </a:r>
            <a:r>
              <a:rPr lang="fr-FR" sz="2400" b="1" dirty="0">
                <a:solidFill>
                  <a:schemeClr val="bg1">
                    <a:lumMod val="85000"/>
                  </a:schemeClr>
                </a:solidFill>
              </a:rPr>
              <a:t>– </a:t>
            </a:r>
            <a:r>
              <a:rPr lang="fr-FR" sz="2400" b="1" dirty="0" smtClean="0">
                <a:solidFill>
                  <a:schemeClr val="bg1">
                    <a:lumMod val="85000"/>
                  </a:schemeClr>
                </a:solidFill>
              </a:rPr>
              <a:t>2018</a:t>
            </a:r>
            <a:endParaRPr lang="fr-FR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bg1">
                    <a:lumMod val="85000"/>
                  </a:schemeClr>
                </a:solidFill>
              </a:rPr>
              <a:t>Election des Administrateurs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bg1">
                    <a:lumMod val="85000"/>
                  </a:schemeClr>
                </a:solidFill>
              </a:rPr>
              <a:t>Questions diverses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819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23109" y="313509"/>
            <a:ext cx="10789919" cy="795892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Championnat de Match-Play 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S. GRUNWALD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495601" y="1981336"/>
            <a:ext cx="4124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</a:rPr>
              <a:t>24 participants Inscrits </a:t>
            </a:r>
            <a:endParaRPr lang="fr-FR" sz="3200" b="1" dirty="0">
              <a:solidFill>
                <a:srgbClr val="C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08893" y="3661574"/>
            <a:ext cx="563034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Sur le parcours de Rochefort en Yvelines</a:t>
            </a:r>
          </a:p>
          <a:p>
            <a:endParaRPr lang="fr-FR" sz="2400" b="1" dirty="0" smtClean="0">
              <a:solidFill>
                <a:srgbClr val="002060"/>
              </a:solidFill>
            </a:endParaRPr>
          </a:p>
          <a:p>
            <a:r>
              <a:rPr lang="fr-FR" sz="3600" b="1" dirty="0" smtClean="0">
                <a:solidFill>
                  <a:srgbClr val="002060"/>
                </a:solidFill>
              </a:rPr>
              <a:t>Frank Seemuller</a:t>
            </a:r>
            <a:endParaRPr lang="fr-FR" sz="3600" b="1" dirty="0">
              <a:solidFill>
                <a:srgbClr val="002060"/>
              </a:solidFill>
            </a:endParaRPr>
          </a:p>
          <a:p>
            <a:endParaRPr lang="fr-FR" sz="2400" b="1" dirty="0">
              <a:solidFill>
                <a:srgbClr val="002060"/>
              </a:solidFill>
            </a:endParaRPr>
          </a:p>
          <a:p>
            <a:pPr lvl="3"/>
            <a:r>
              <a:rPr lang="fr-FR" sz="2400" dirty="0">
                <a:solidFill>
                  <a:srgbClr val="002060"/>
                </a:solidFill>
              </a:rPr>
              <a:t>est battu en finale par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0" t="-142" r="-19700" b="142"/>
          <a:stretch/>
        </p:blipFill>
        <p:spPr>
          <a:xfrm>
            <a:off x="7745981" y="2046130"/>
            <a:ext cx="4621194" cy="389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34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19" y="476671"/>
            <a:ext cx="9798171" cy="855739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Championnat de Match-Play 2017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96" y="6204789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S. GRUNWALD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29994" y="2561808"/>
            <a:ext cx="63458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</a:rPr>
              <a:t>Sur le parcours de Rochefort en </a:t>
            </a:r>
            <a:r>
              <a:rPr lang="fr-FR" sz="2800" b="1" dirty="0" smtClean="0">
                <a:solidFill>
                  <a:srgbClr val="002060"/>
                </a:solidFill>
              </a:rPr>
              <a:t>Yvelines</a:t>
            </a:r>
          </a:p>
          <a:p>
            <a:endParaRPr lang="fr-FR" sz="2400" b="1" dirty="0">
              <a:solidFill>
                <a:srgbClr val="002060"/>
              </a:solidFill>
            </a:endParaRPr>
          </a:p>
          <a:p>
            <a:r>
              <a:rPr lang="fr-FR" sz="3200" b="1" dirty="0" smtClean="0">
                <a:solidFill>
                  <a:srgbClr val="002060"/>
                </a:solidFill>
              </a:rPr>
              <a:t>Frank </a:t>
            </a:r>
            <a:r>
              <a:rPr lang="fr-FR" sz="3200" b="1" dirty="0">
                <a:solidFill>
                  <a:srgbClr val="002060"/>
                </a:solidFill>
              </a:rPr>
              <a:t>Seemuller</a:t>
            </a:r>
          </a:p>
          <a:p>
            <a:r>
              <a:rPr lang="fr-FR" sz="2400" b="1" dirty="0" smtClean="0">
                <a:solidFill>
                  <a:srgbClr val="002060"/>
                </a:solidFill>
              </a:rPr>
              <a:t>                </a:t>
            </a:r>
            <a:endParaRPr lang="fr-FR" sz="2400" b="1" dirty="0">
              <a:solidFill>
                <a:srgbClr val="002060"/>
              </a:solidFill>
            </a:endParaRPr>
          </a:p>
          <a:p>
            <a:pPr lvl="3"/>
            <a:r>
              <a:rPr lang="fr-FR" sz="2400" dirty="0">
                <a:solidFill>
                  <a:srgbClr val="002060"/>
                </a:solidFill>
              </a:rPr>
              <a:t>est battu en finale </a:t>
            </a:r>
            <a:r>
              <a:rPr lang="fr-FR" sz="2400" dirty="0" smtClean="0">
                <a:solidFill>
                  <a:srgbClr val="002060"/>
                </a:solidFill>
              </a:rPr>
              <a:t>par</a:t>
            </a:r>
          </a:p>
          <a:p>
            <a:pPr lvl="3"/>
            <a:endParaRPr lang="fr-FR" sz="2400" dirty="0">
              <a:solidFill>
                <a:srgbClr val="002060"/>
              </a:solidFill>
            </a:endParaRPr>
          </a:p>
          <a:p>
            <a:pPr lvl="3"/>
            <a:endParaRPr lang="fr-FR" sz="2400" dirty="0">
              <a:solidFill>
                <a:srgbClr val="00206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512009" y="4315361"/>
            <a:ext cx="35182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3600" b="1" dirty="0" smtClean="0">
              <a:solidFill>
                <a:srgbClr val="FF0000"/>
              </a:solidFill>
            </a:endParaRPr>
          </a:p>
          <a:p>
            <a:r>
              <a:rPr lang="fr-FR" sz="4800" b="1" dirty="0" smtClean="0">
                <a:solidFill>
                  <a:srgbClr val="C00000"/>
                </a:solidFill>
              </a:rPr>
              <a:t>Sylvie  Huber</a:t>
            </a:r>
            <a:endParaRPr lang="fr-FR" sz="4800" b="1" dirty="0">
              <a:solidFill>
                <a:srgbClr val="C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9" t="7351" r="54942" b="43259"/>
          <a:stretch/>
        </p:blipFill>
        <p:spPr>
          <a:xfrm>
            <a:off x="8891452" y="1236618"/>
            <a:ext cx="2029097" cy="52443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9" t="954" r="39985" b="80105"/>
          <a:stretch/>
        </p:blipFill>
        <p:spPr>
          <a:xfrm>
            <a:off x="587396" y="560439"/>
            <a:ext cx="974956" cy="114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2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476672"/>
            <a:ext cx="8640960" cy="504056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Compétitions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03512" y="1022723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21 membres </a:t>
            </a:r>
            <a:r>
              <a:rPr lang="fr-FR" sz="2400" b="1" dirty="0">
                <a:solidFill>
                  <a:srgbClr val="C00000"/>
                </a:solidFill>
              </a:rPr>
              <a:t> </a:t>
            </a:r>
            <a:r>
              <a:rPr lang="fr-FR" sz="2400" b="1" dirty="0" smtClean="0">
                <a:solidFill>
                  <a:srgbClr val="002060"/>
                </a:solidFill>
              </a:rPr>
              <a:t>de GOLF </a:t>
            </a:r>
            <a:r>
              <a:rPr lang="fr-FR" sz="2400" b="1" dirty="0">
                <a:solidFill>
                  <a:srgbClr val="002060"/>
                </a:solidFill>
              </a:rPr>
              <a:t>TEE TIME ont </a:t>
            </a:r>
            <a:r>
              <a:rPr lang="fr-FR" sz="2400" b="1" dirty="0" smtClean="0">
                <a:solidFill>
                  <a:srgbClr val="002060"/>
                </a:solidFill>
              </a:rPr>
              <a:t>joué pour l’équipe GTT</a:t>
            </a:r>
            <a:endParaRPr lang="fr-FR" sz="2400" b="1" dirty="0">
              <a:solidFill>
                <a:srgbClr val="002060"/>
              </a:solidFill>
            </a:endParaRPr>
          </a:p>
          <a:p>
            <a:pPr algn="ctr"/>
            <a:r>
              <a:rPr lang="fr-FR" sz="2400" b="1" dirty="0">
                <a:solidFill>
                  <a:srgbClr val="002060"/>
                </a:solidFill>
              </a:rPr>
              <a:t>dans </a:t>
            </a:r>
            <a:r>
              <a:rPr lang="fr-FR" sz="2400" b="1" dirty="0" smtClean="0">
                <a:solidFill>
                  <a:srgbClr val="002060"/>
                </a:solidFill>
              </a:rPr>
              <a:t>les deux compétitions CIDFA et RFST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507691" y="6511792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1">
                    <a:lumMod val="75000"/>
                  </a:schemeClr>
                </a:solidFill>
              </a:rPr>
              <a:t>F. PETIT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17" y="1861247"/>
            <a:ext cx="7308166" cy="458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63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506437"/>
            <a:ext cx="8640960" cy="810993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10 Parcours joués en 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1775520" y="1700808"/>
            <a:ext cx="8640960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783632" y="980728"/>
            <a:ext cx="6400800" cy="504056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887552" y="1844824"/>
            <a:ext cx="335246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fr-FR" sz="2000" b="1" dirty="0">
              <a:solidFill>
                <a:srgbClr val="00B050"/>
              </a:solidFill>
            </a:endParaRPr>
          </a:p>
          <a:p>
            <a:pPr lvl="0"/>
            <a:r>
              <a:rPr lang="fr-FR" sz="2800" b="1" dirty="0" err="1">
                <a:solidFill>
                  <a:schemeClr val="accent6">
                    <a:lumMod val="75000"/>
                  </a:schemeClr>
                </a:solidFill>
              </a:rPr>
              <a:t>Villennes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0"/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Guerville </a:t>
            </a:r>
          </a:p>
          <a:p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St Quentin en Y 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Tremblay/Mauldre</a:t>
            </a:r>
          </a:p>
          <a:p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Feucherolles</a:t>
            </a:r>
            <a:endParaRPr lang="fr-FR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Saint Aubin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endParaRPr lang="fr-FR" sz="2800" b="1" dirty="0">
              <a:solidFill>
                <a:srgbClr val="00B050"/>
              </a:solidFill>
            </a:endParaRPr>
          </a:p>
          <a:p>
            <a:pPr lvl="0"/>
            <a:r>
              <a:rPr lang="fr-FR" sz="2800" b="1" dirty="0"/>
              <a:t> </a:t>
            </a:r>
          </a:p>
          <a:p>
            <a:r>
              <a:rPr lang="fr-FR" dirty="0"/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591122" y="2529900"/>
            <a:ext cx="268374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Boucles 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de Seine</a:t>
            </a:r>
          </a:p>
          <a:p>
            <a:pPr lvl="0"/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Seraincourt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Vaucouleurs</a:t>
            </a:r>
          </a:p>
          <a:p>
            <a:pPr lvl="0"/>
            <a:r>
              <a:rPr lang="fr-FR" sz="2800" b="1" dirty="0" err="1">
                <a:solidFill>
                  <a:schemeClr val="accent6">
                    <a:lumMod val="75000"/>
                  </a:schemeClr>
                </a:solidFill>
              </a:rPr>
              <a:t>Gadancourt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9552384" y="645333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1">
                    <a:lumMod val="75000"/>
                  </a:schemeClr>
                </a:solidFill>
              </a:rPr>
              <a:t>F. PETIT</a:t>
            </a:r>
          </a:p>
        </p:txBody>
      </p:sp>
    </p:spTree>
    <p:extLst>
      <p:ext uri="{BB962C8B-B14F-4D97-AF65-F5344CB8AC3E}">
        <p14:creationId xmlns:p14="http://schemas.microsoft.com/office/powerpoint/2010/main" val="308685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476672"/>
            <a:ext cx="8640960" cy="504056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Compétitions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75520" y="1284035"/>
            <a:ext cx="8640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b="1" dirty="0">
              <a:solidFill>
                <a:srgbClr val="FF0000"/>
              </a:solidFill>
            </a:endParaRPr>
          </a:p>
          <a:p>
            <a:r>
              <a:rPr lang="fr-FR" sz="3600" b="1" dirty="0">
                <a:solidFill>
                  <a:srgbClr val="C00000"/>
                </a:solidFill>
              </a:rPr>
              <a:t>CIDFA</a:t>
            </a:r>
            <a:r>
              <a:rPr lang="fr-FR" dirty="0"/>
              <a:t>  (</a:t>
            </a:r>
            <a:r>
              <a:rPr lang="fr-FR" sz="2000" dirty="0"/>
              <a:t>Challenge IDF Associatif)</a:t>
            </a:r>
          </a:p>
          <a:p>
            <a:endParaRPr lang="fr-FR" sz="2000" dirty="0"/>
          </a:p>
          <a:p>
            <a:r>
              <a:rPr lang="fr-FR" sz="2000" dirty="0"/>
              <a:t>5</a:t>
            </a:r>
            <a:r>
              <a:rPr lang="fr-FR" sz="2000" dirty="0" smtClean="0"/>
              <a:t> </a:t>
            </a:r>
            <a:r>
              <a:rPr lang="fr-FR" sz="2000" dirty="0"/>
              <a:t>associations : </a:t>
            </a:r>
            <a:r>
              <a:rPr lang="fr-FR" sz="2000" b="1" dirty="0"/>
              <a:t>AAEM</a:t>
            </a:r>
            <a:r>
              <a:rPr lang="fr-FR" sz="2000" dirty="0"/>
              <a:t> Association des Anciens de l’Espace et du </a:t>
            </a:r>
            <a:r>
              <a:rPr lang="fr-FR" sz="2000" dirty="0" smtClean="0"/>
              <a:t>Militaire</a:t>
            </a:r>
            <a:endParaRPr lang="fr-FR" sz="2000" dirty="0"/>
          </a:p>
          <a:p>
            <a:r>
              <a:rPr lang="fr-FR" sz="2000" dirty="0"/>
              <a:t>     	             </a:t>
            </a:r>
            <a:r>
              <a:rPr lang="fr-FR" sz="2000" b="1" dirty="0"/>
              <a:t>GCJJ </a:t>
            </a:r>
            <a:r>
              <a:rPr lang="fr-FR" sz="2000" dirty="0"/>
              <a:t>Golf Club de Jouy en </a:t>
            </a:r>
            <a:r>
              <a:rPr lang="fr-FR" sz="2000" dirty="0" err="1"/>
              <a:t>Josas</a:t>
            </a:r>
            <a:endParaRPr lang="fr-FR" sz="2000" dirty="0"/>
          </a:p>
          <a:p>
            <a:r>
              <a:rPr lang="fr-FR" sz="2000" b="1" dirty="0">
                <a:solidFill>
                  <a:srgbClr val="FF0000"/>
                </a:solidFill>
              </a:rPr>
              <a:t>	             </a:t>
            </a:r>
            <a:r>
              <a:rPr lang="fr-FR" sz="2000" b="1" dirty="0"/>
              <a:t>BDS </a:t>
            </a:r>
            <a:r>
              <a:rPr lang="fr-FR" sz="2000" dirty="0"/>
              <a:t>Association du Golf des Boucles de Seine</a:t>
            </a:r>
          </a:p>
          <a:p>
            <a:r>
              <a:rPr lang="fr-FR" sz="2000" b="1" dirty="0">
                <a:solidFill>
                  <a:srgbClr val="FF0000"/>
                </a:solidFill>
              </a:rPr>
              <a:t>	             </a:t>
            </a:r>
            <a:r>
              <a:rPr lang="fr-FR" sz="2000" b="1" dirty="0" smtClean="0"/>
              <a:t>GDY </a:t>
            </a:r>
            <a:r>
              <a:rPr lang="fr-FR" sz="2000" dirty="0"/>
              <a:t>Golf de l’Yvette</a:t>
            </a:r>
          </a:p>
          <a:p>
            <a:r>
              <a:rPr lang="fr-FR" sz="2000" b="1" dirty="0">
                <a:solidFill>
                  <a:srgbClr val="FF0000"/>
                </a:solidFill>
              </a:rPr>
              <a:t>	             </a:t>
            </a:r>
            <a:r>
              <a:rPr lang="fr-FR" sz="2000" b="1" dirty="0"/>
              <a:t>GTT </a:t>
            </a:r>
            <a:r>
              <a:rPr lang="fr-FR" sz="2000" dirty="0"/>
              <a:t>Golf Tee Time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703276" y="3142953"/>
            <a:ext cx="473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    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659888" y="6478783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1">
                    <a:lumMod val="75000"/>
                  </a:schemeClr>
                </a:solidFill>
              </a:rPr>
              <a:t>F. PETIT</a:t>
            </a:r>
          </a:p>
        </p:txBody>
      </p:sp>
    </p:spTree>
    <p:extLst>
      <p:ext uri="{BB962C8B-B14F-4D97-AF65-F5344CB8AC3E}">
        <p14:creationId xmlns:p14="http://schemas.microsoft.com/office/powerpoint/2010/main" val="274815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476672"/>
            <a:ext cx="8640960" cy="504056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Compétitions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11524" y="1579240"/>
            <a:ext cx="864096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CIDFA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/>
              <a:t>(Challenge IDF Associatif)</a:t>
            </a:r>
          </a:p>
          <a:p>
            <a:endParaRPr lang="fr-FR" dirty="0">
              <a:solidFill>
                <a:prstClr val="black"/>
              </a:solidFill>
            </a:endParaRPr>
          </a:p>
          <a:p>
            <a:endParaRPr lang="fr-FR" sz="2000" dirty="0">
              <a:solidFill>
                <a:prstClr val="black"/>
              </a:solidFill>
            </a:endParaRPr>
          </a:p>
          <a:p>
            <a:r>
              <a:rPr lang="fr-FR" sz="2000" dirty="0">
                <a:solidFill>
                  <a:prstClr val="black"/>
                </a:solidFill>
              </a:rPr>
              <a:t>5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>
                <a:solidFill>
                  <a:prstClr val="black"/>
                </a:solidFill>
              </a:rPr>
              <a:t>associations : </a:t>
            </a:r>
            <a:r>
              <a:rPr lang="fr-FR" sz="2000" b="1" dirty="0">
                <a:solidFill>
                  <a:prstClr val="black"/>
                </a:solidFill>
              </a:rPr>
              <a:t>AAEM</a:t>
            </a:r>
            <a:r>
              <a:rPr lang="fr-FR" sz="2000" dirty="0">
                <a:solidFill>
                  <a:prstClr val="black"/>
                </a:solidFill>
              </a:rPr>
              <a:t> Association des Anciens de l’Espace et du </a:t>
            </a:r>
            <a:r>
              <a:rPr lang="fr-FR" sz="2000" dirty="0" smtClean="0">
                <a:solidFill>
                  <a:prstClr val="black"/>
                </a:solidFill>
              </a:rPr>
              <a:t>Militaire</a:t>
            </a:r>
            <a:endParaRPr lang="fr-FR" sz="2000" dirty="0">
              <a:solidFill>
                <a:prstClr val="black"/>
              </a:solidFill>
            </a:endParaRPr>
          </a:p>
          <a:p>
            <a:r>
              <a:rPr lang="fr-FR" sz="2000" dirty="0">
                <a:solidFill>
                  <a:prstClr val="black"/>
                </a:solidFill>
              </a:rPr>
              <a:t>     	             </a:t>
            </a:r>
            <a:r>
              <a:rPr lang="fr-FR" sz="2000" b="1" dirty="0">
                <a:solidFill>
                  <a:prstClr val="black"/>
                </a:solidFill>
              </a:rPr>
              <a:t>GCJJ </a:t>
            </a:r>
            <a:r>
              <a:rPr lang="fr-FR" sz="2000" dirty="0">
                <a:solidFill>
                  <a:prstClr val="black"/>
                </a:solidFill>
              </a:rPr>
              <a:t>Golf Club de Jouy en </a:t>
            </a:r>
            <a:r>
              <a:rPr lang="fr-FR" sz="2000" dirty="0" err="1">
                <a:solidFill>
                  <a:prstClr val="black"/>
                </a:solidFill>
              </a:rPr>
              <a:t>Josas</a:t>
            </a:r>
            <a:endParaRPr lang="fr-FR" sz="2000" dirty="0">
              <a:solidFill>
                <a:prstClr val="black"/>
              </a:solidFill>
            </a:endParaRPr>
          </a:p>
          <a:p>
            <a:r>
              <a:rPr lang="fr-FR" sz="2000" b="1" dirty="0">
                <a:solidFill>
                  <a:srgbClr val="FF0000"/>
                </a:solidFill>
              </a:rPr>
              <a:t>	             </a:t>
            </a:r>
            <a:r>
              <a:rPr lang="fr-FR" sz="2000" b="1" dirty="0">
                <a:solidFill>
                  <a:prstClr val="black"/>
                </a:solidFill>
              </a:rPr>
              <a:t>BDS </a:t>
            </a:r>
            <a:r>
              <a:rPr lang="fr-FR" sz="2000" dirty="0">
                <a:solidFill>
                  <a:prstClr val="black"/>
                </a:solidFill>
              </a:rPr>
              <a:t>Association du Golf des Boucles de Seine</a:t>
            </a:r>
          </a:p>
          <a:p>
            <a:r>
              <a:rPr lang="fr-FR" sz="2000" b="1" dirty="0">
                <a:solidFill>
                  <a:srgbClr val="FF0000"/>
                </a:solidFill>
              </a:rPr>
              <a:t>	</a:t>
            </a:r>
            <a:r>
              <a:rPr lang="fr-FR" sz="2000" b="1" dirty="0" smtClean="0">
                <a:solidFill>
                  <a:srgbClr val="FF0000"/>
                </a:solidFill>
              </a:rPr>
              <a:t>             </a:t>
            </a:r>
            <a:r>
              <a:rPr lang="fr-FR" sz="2000" b="1" dirty="0" smtClean="0">
                <a:solidFill>
                  <a:prstClr val="black"/>
                </a:solidFill>
              </a:rPr>
              <a:t>GDY </a:t>
            </a:r>
            <a:r>
              <a:rPr lang="fr-FR" sz="2000" dirty="0">
                <a:solidFill>
                  <a:prstClr val="black"/>
                </a:solidFill>
              </a:rPr>
              <a:t>Golf de l’Yvette</a:t>
            </a:r>
          </a:p>
          <a:p>
            <a:r>
              <a:rPr lang="fr-FR" sz="2000" b="1" dirty="0">
                <a:solidFill>
                  <a:srgbClr val="FF0000"/>
                </a:solidFill>
              </a:rPr>
              <a:t>	             </a:t>
            </a:r>
            <a:r>
              <a:rPr lang="fr-FR" sz="2000" b="1" dirty="0">
                <a:solidFill>
                  <a:prstClr val="black"/>
                </a:solidFill>
              </a:rPr>
              <a:t>GTT </a:t>
            </a:r>
            <a:r>
              <a:rPr lang="fr-FR" sz="2000" dirty="0">
                <a:solidFill>
                  <a:prstClr val="black"/>
                </a:solidFill>
              </a:rPr>
              <a:t>Golf Tee Time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703276" y="3142953"/>
            <a:ext cx="473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    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38625" y="4797153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800" b="1" dirty="0">
                <a:solidFill>
                  <a:srgbClr val="002060"/>
                </a:solidFill>
              </a:rPr>
              <a:t>Résultat : GTT </a:t>
            </a:r>
            <a:r>
              <a:rPr lang="fr-FR" sz="4800" b="1" dirty="0" smtClean="0">
                <a:solidFill>
                  <a:srgbClr val="002060"/>
                </a:solidFill>
              </a:rPr>
              <a:t> 4</a:t>
            </a:r>
            <a:r>
              <a:rPr lang="fr-FR" sz="4800" b="1" baseline="30000" dirty="0" smtClean="0">
                <a:solidFill>
                  <a:srgbClr val="002060"/>
                </a:solidFill>
              </a:rPr>
              <a:t>ème</a:t>
            </a:r>
            <a:endParaRPr lang="fr-FR" sz="4800" b="1" dirty="0">
              <a:solidFill>
                <a:prstClr val="black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648665" y="648101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1">
                    <a:lumMod val="75000"/>
                  </a:schemeClr>
                </a:solidFill>
              </a:rPr>
              <a:t>F. PETIT</a:t>
            </a:r>
          </a:p>
        </p:txBody>
      </p:sp>
    </p:spTree>
    <p:extLst>
      <p:ext uri="{BB962C8B-B14F-4D97-AF65-F5344CB8AC3E}">
        <p14:creationId xmlns:p14="http://schemas.microsoft.com/office/powerpoint/2010/main" val="6012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476672"/>
            <a:ext cx="8640960" cy="796454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Compétitions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7956376" cy="462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703276" y="3142953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  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847528" y="1648355"/>
            <a:ext cx="85689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RFST</a:t>
            </a:r>
            <a:r>
              <a:rPr lang="fr-FR" dirty="0"/>
              <a:t> </a:t>
            </a:r>
            <a:r>
              <a:rPr lang="fr-FR" sz="2000" dirty="0"/>
              <a:t>(RENAULT </a:t>
            </a:r>
            <a:r>
              <a:rPr lang="fr-FR" sz="2000" dirty="0" err="1"/>
              <a:t>Flins</a:t>
            </a:r>
            <a:r>
              <a:rPr lang="fr-FR" sz="2000" dirty="0"/>
              <a:t> Senior Tour)</a:t>
            </a:r>
          </a:p>
          <a:p>
            <a:endParaRPr lang="fr-FR" sz="2000" dirty="0"/>
          </a:p>
          <a:p>
            <a:r>
              <a:rPr lang="fr-FR" sz="2400" dirty="0"/>
              <a:t>7 associations : </a:t>
            </a:r>
            <a:r>
              <a:rPr lang="fr-FR" sz="2400" b="1" dirty="0" err="1" smtClean="0"/>
              <a:t>Gazelec</a:t>
            </a:r>
            <a:endParaRPr lang="fr-FR" sz="2400" b="1" dirty="0"/>
          </a:p>
          <a:p>
            <a:r>
              <a:rPr lang="fr-FR" sz="2400" b="1" dirty="0"/>
              <a:t>	             </a:t>
            </a:r>
            <a:r>
              <a:rPr lang="fr-FR" sz="2400" b="1" dirty="0" smtClean="0"/>
              <a:t>  Tremblay</a:t>
            </a:r>
            <a:endParaRPr lang="fr-FR" sz="2400" b="1" dirty="0"/>
          </a:p>
          <a:p>
            <a:r>
              <a:rPr lang="fr-FR" sz="2400" b="1" dirty="0"/>
              <a:t>	             </a:t>
            </a:r>
            <a:r>
              <a:rPr lang="fr-FR" sz="2400" b="1" dirty="0" smtClean="0"/>
              <a:t>  Maule</a:t>
            </a:r>
            <a:endParaRPr lang="fr-FR" sz="2400" b="1" dirty="0"/>
          </a:p>
          <a:p>
            <a:r>
              <a:rPr lang="fr-FR" sz="2400" b="1" dirty="0"/>
              <a:t>	             </a:t>
            </a:r>
            <a:r>
              <a:rPr lang="fr-FR" sz="2400" b="1" dirty="0" smtClean="0"/>
              <a:t>  Matra</a:t>
            </a:r>
            <a:endParaRPr lang="fr-FR" sz="2400" b="1" dirty="0"/>
          </a:p>
          <a:p>
            <a:r>
              <a:rPr lang="fr-FR" sz="2400" b="1" dirty="0"/>
              <a:t>     	             </a:t>
            </a:r>
            <a:r>
              <a:rPr lang="fr-FR" sz="2400" b="1" dirty="0" smtClean="0"/>
              <a:t>  Boucles </a:t>
            </a:r>
            <a:r>
              <a:rPr lang="fr-FR" sz="2400" b="1" dirty="0"/>
              <a:t>de Seine</a:t>
            </a:r>
          </a:p>
          <a:p>
            <a:r>
              <a:rPr lang="fr-FR" sz="2400" b="1" dirty="0"/>
              <a:t>	             </a:t>
            </a:r>
            <a:r>
              <a:rPr lang="fr-FR" sz="2400" b="1" dirty="0" smtClean="0"/>
              <a:t>  Renault </a:t>
            </a:r>
            <a:r>
              <a:rPr lang="fr-FR" sz="2400" b="1" dirty="0" err="1"/>
              <a:t>Flins</a:t>
            </a:r>
            <a:endParaRPr lang="fr-FR" sz="2400" b="1" dirty="0"/>
          </a:p>
          <a:p>
            <a:r>
              <a:rPr lang="fr-FR" sz="2400" b="1" dirty="0"/>
              <a:t>	             </a:t>
            </a:r>
            <a:r>
              <a:rPr lang="fr-FR" sz="2400" b="1" dirty="0" smtClean="0"/>
              <a:t>  GTT</a:t>
            </a:r>
            <a:endParaRPr lang="fr-FR" sz="2400" b="1" dirty="0"/>
          </a:p>
          <a:p>
            <a:r>
              <a:rPr lang="fr-FR" sz="2800" b="1" dirty="0">
                <a:solidFill>
                  <a:srgbClr val="FF0000"/>
                </a:solidFill>
              </a:rPr>
              <a:t>	       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552384" y="6468928"/>
            <a:ext cx="1285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1">
                    <a:lumMod val="75000"/>
                  </a:schemeClr>
                </a:solidFill>
              </a:rPr>
              <a:t>F. PETIT</a:t>
            </a:r>
          </a:p>
        </p:txBody>
      </p:sp>
    </p:spTree>
    <p:extLst>
      <p:ext uri="{BB962C8B-B14F-4D97-AF65-F5344CB8AC3E}">
        <p14:creationId xmlns:p14="http://schemas.microsoft.com/office/powerpoint/2010/main" val="264088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506437"/>
            <a:ext cx="8640960" cy="810993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Résultats RFST par parcours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1775520" y="1700808"/>
            <a:ext cx="8640960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783632" y="980728"/>
            <a:ext cx="6400800" cy="504056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346325" y="1915942"/>
            <a:ext cx="74993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</a:rPr>
              <a:t>Vaucouleurs (rivière)       199</a:t>
            </a:r>
          </a:p>
          <a:p>
            <a:r>
              <a:rPr lang="fr-FR" sz="3600" b="1" dirty="0" err="1" smtClean="0">
                <a:solidFill>
                  <a:schemeClr val="accent6">
                    <a:lumMod val="75000"/>
                  </a:schemeClr>
                </a:solidFill>
              </a:rPr>
              <a:t>Feucherolles</a:t>
            </a:r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258</a:t>
            </a:r>
            <a:endParaRPr lang="fr-FR" sz="36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3600" b="1" dirty="0" err="1" smtClean="0">
                <a:solidFill>
                  <a:schemeClr val="accent6">
                    <a:lumMod val="75000"/>
                  </a:schemeClr>
                </a:solidFill>
              </a:rPr>
              <a:t>Gadancourt</a:t>
            </a:r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</a:rPr>
              <a:t>	                   263</a:t>
            </a:r>
            <a:endParaRPr lang="fr-FR" sz="36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</a:rPr>
              <a:t>Tremblay	                           310</a:t>
            </a:r>
          </a:p>
          <a:p>
            <a:r>
              <a:rPr lang="fr-FR" sz="3600" b="1" dirty="0" err="1" smtClean="0">
                <a:solidFill>
                  <a:schemeClr val="accent6">
                    <a:lumMod val="75000"/>
                  </a:schemeClr>
                </a:solidFill>
              </a:rPr>
              <a:t>Seraincourt</a:t>
            </a:r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274</a:t>
            </a:r>
          </a:p>
          <a:p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</a:rPr>
              <a:t>Boucles de Seine         </a:t>
            </a: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</a:rPr>
              <a:t>267</a:t>
            </a:r>
          </a:p>
          <a:p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</a:rPr>
              <a:t>Guerville </a:t>
            </a: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</a:rPr>
              <a:t>		           </a:t>
            </a:r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</a:rPr>
              <a:t>       276</a:t>
            </a:r>
            <a:endParaRPr lang="fr-FR" sz="36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sz="2800" b="1" dirty="0">
              <a:solidFill>
                <a:srgbClr val="00B05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552384" y="645333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5B9BD5">
                    <a:lumMod val="75000"/>
                  </a:srgbClr>
                </a:solidFill>
              </a:rPr>
              <a:t>F. PETIT</a:t>
            </a:r>
          </a:p>
        </p:txBody>
      </p:sp>
    </p:spTree>
    <p:extLst>
      <p:ext uri="{BB962C8B-B14F-4D97-AF65-F5344CB8AC3E}">
        <p14:creationId xmlns:p14="http://schemas.microsoft.com/office/powerpoint/2010/main" val="80054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9791" y="384680"/>
            <a:ext cx="8511722" cy="83467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        </a:t>
            </a:r>
            <a:r>
              <a:rPr lang="fr-FR" b="1" dirty="0" smtClean="0">
                <a:solidFill>
                  <a:srgbClr val="C00000"/>
                </a:solidFill>
              </a:rPr>
              <a:t>Classement RFST 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7956376" cy="462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703276" y="3142953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  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-1085929" y="1165287"/>
            <a:ext cx="922469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</a:rPr>
              <a:t>		</a:t>
            </a:r>
            <a:r>
              <a:rPr lang="fr-FR" sz="3200" b="1" dirty="0" smtClean="0">
                <a:solidFill>
                  <a:prstClr val="black"/>
                </a:solidFill>
              </a:rPr>
              <a:t>        </a:t>
            </a:r>
            <a:r>
              <a:rPr lang="fr-FR" sz="3600" b="1" dirty="0" smtClean="0">
                <a:solidFill>
                  <a:prstClr val="black"/>
                </a:solidFill>
              </a:rPr>
              <a:t>Renault </a:t>
            </a:r>
            <a:r>
              <a:rPr lang="fr-FR" sz="3600" b="1" dirty="0" err="1" smtClean="0">
                <a:solidFill>
                  <a:prstClr val="black"/>
                </a:solidFill>
              </a:rPr>
              <a:t>Flins</a:t>
            </a:r>
            <a:r>
              <a:rPr lang="fr-FR" sz="3600" b="1" dirty="0" smtClean="0">
                <a:solidFill>
                  <a:prstClr val="black"/>
                </a:solidFill>
              </a:rPr>
              <a:t>              1923</a:t>
            </a:r>
            <a:endParaRPr lang="fr-FR" sz="3600" b="1" dirty="0">
              <a:solidFill>
                <a:prstClr val="black"/>
              </a:solidFill>
            </a:endParaRPr>
          </a:p>
          <a:p>
            <a:r>
              <a:rPr lang="fr-FR" sz="3600" b="1" dirty="0" smtClean="0">
                <a:solidFill>
                  <a:prstClr val="black"/>
                </a:solidFill>
              </a:rPr>
              <a:t>	                </a:t>
            </a:r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</a:rPr>
              <a:t>GTT                    	         1848</a:t>
            </a:r>
            <a:endParaRPr lang="fr-FR" sz="36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3600" b="1" dirty="0" smtClean="0">
                <a:solidFill>
                  <a:prstClr val="black"/>
                </a:solidFill>
              </a:rPr>
              <a:t>	                Boucles </a:t>
            </a:r>
            <a:r>
              <a:rPr lang="fr-FR" sz="3600" b="1" dirty="0">
                <a:solidFill>
                  <a:prstClr val="black"/>
                </a:solidFill>
              </a:rPr>
              <a:t>de </a:t>
            </a:r>
            <a:r>
              <a:rPr lang="fr-FR" sz="3600" b="1" dirty="0" smtClean="0">
                <a:solidFill>
                  <a:prstClr val="black"/>
                </a:solidFill>
              </a:rPr>
              <a:t>Seine	1747</a:t>
            </a:r>
            <a:endParaRPr lang="fr-FR" sz="3600" b="1" dirty="0">
              <a:solidFill>
                <a:prstClr val="black"/>
              </a:solidFill>
            </a:endParaRPr>
          </a:p>
          <a:p>
            <a:r>
              <a:rPr lang="fr-FR" sz="3600" b="1" dirty="0">
                <a:solidFill>
                  <a:prstClr val="black"/>
                </a:solidFill>
              </a:rPr>
              <a:t>	             </a:t>
            </a:r>
            <a:r>
              <a:rPr lang="fr-FR" sz="3600" b="1" dirty="0" smtClean="0">
                <a:solidFill>
                  <a:prstClr val="black"/>
                </a:solidFill>
              </a:rPr>
              <a:t>   Matra</a:t>
            </a:r>
            <a:endParaRPr lang="fr-FR" sz="3600" b="1" dirty="0">
              <a:solidFill>
                <a:prstClr val="black"/>
              </a:solidFill>
            </a:endParaRPr>
          </a:p>
          <a:p>
            <a:r>
              <a:rPr lang="fr-FR" sz="3600" b="1" dirty="0" smtClean="0">
                <a:solidFill>
                  <a:prstClr val="black"/>
                </a:solidFill>
              </a:rPr>
              <a:t>	                </a:t>
            </a:r>
            <a:r>
              <a:rPr lang="fr-FR" sz="3600" b="1" dirty="0" err="1" smtClean="0">
                <a:solidFill>
                  <a:prstClr val="black"/>
                </a:solidFill>
              </a:rPr>
              <a:t>Gazelec</a:t>
            </a:r>
            <a:endParaRPr lang="fr-FR" sz="3600" b="1" dirty="0" smtClean="0">
              <a:solidFill>
                <a:prstClr val="black"/>
              </a:solidFill>
            </a:endParaRPr>
          </a:p>
          <a:p>
            <a:r>
              <a:rPr lang="fr-FR" sz="3600" b="1" dirty="0">
                <a:solidFill>
                  <a:prstClr val="black"/>
                </a:solidFill>
              </a:rPr>
              <a:t>	 </a:t>
            </a:r>
            <a:r>
              <a:rPr lang="fr-FR" sz="3600" b="1" dirty="0" smtClean="0">
                <a:solidFill>
                  <a:prstClr val="black"/>
                </a:solidFill>
              </a:rPr>
              <a:t>               Tremblay</a:t>
            </a:r>
            <a:endParaRPr lang="fr-FR" sz="3600" b="1" dirty="0">
              <a:solidFill>
                <a:prstClr val="black"/>
              </a:solidFill>
            </a:endParaRPr>
          </a:p>
          <a:p>
            <a:r>
              <a:rPr lang="fr-FR" sz="3600" b="1" dirty="0">
                <a:solidFill>
                  <a:prstClr val="black"/>
                </a:solidFill>
              </a:rPr>
              <a:t>	             </a:t>
            </a:r>
            <a:r>
              <a:rPr lang="fr-FR" sz="3600" b="1" dirty="0" smtClean="0">
                <a:solidFill>
                  <a:prstClr val="black"/>
                </a:solidFill>
              </a:rPr>
              <a:t>   Maule</a:t>
            </a:r>
            <a:endParaRPr lang="fr-FR" sz="3600" b="1" dirty="0">
              <a:solidFill>
                <a:prstClr val="black"/>
              </a:solidFill>
            </a:endParaRPr>
          </a:p>
          <a:p>
            <a:r>
              <a:rPr lang="fr-FR" sz="2000" b="1" dirty="0">
                <a:solidFill>
                  <a:prstClr val="black"/>
                </a:solidFill>
              </a:rPr>
              <a:t>	 	 </a:t>
            </a:r>
            <a:r>
              <a:rPr lang="fr-FR" sz="2000" b="1" dirty="0" smtClean="0">
                <a:solidFill>
                  <a:prstClr val="black"/>
                </a:solidFill>
              </a:rPr>
              <a:t>            	</a:t>
            </a:r>
            <a:endParaRPr lang="fr-FR" sz="2000" b="1" dirty="0">
              <a:solidFill>
                <a:prstClr val="black"/>
              </a:solidFill>
            </a:endParaRPr>
          </a:p>
          <a:p>
            <a:r>
              <a:rPr lang="fr-FR" sz="2000" b="1" dirty="0">
                <a:solidFill>
                  <a:prstClr val="black"/>
                </a:solidFill>
              </a:rPr>
              <a:t>	             	</a:t>
            </a:r>
            <a:r>
              <a:rPr lang="fr-FR" sz="2000" b="1" dirty="0">
                <a:solidFill>
                  <a:srgbClr val="C00000"/>
                </a:solidFill>
              </a:rPr>
              <a:t>             </a:t>
            </a:r>
            <a:r>
              <a:rPr lang="fr-FR" sz="2800" b="1" dirty="0">
                <a:solidFill>
                  <a:srgbClr val="C00000"/>
                </a:solidFill>
              </a:rPr>
              <a:t>	  </a:t>
            </a:r>
            <a:r>
              <a:rPr lang="fr-FR" sz="3600" b="1" dirty="0" smtClean="0">
                <a:solidFill>
                  <a:srgbClr val="C00000"/>
                </a:solidFill>
              </a:rPr>
              <a:t>………………. </a:t>
            </a:r>
            <a:r>
              <a:rPr lang="fr-FR" sz="6000" b="1" dirty="0" smtClean="0">
                <a:solidFill>
                  <a:srgbClr val="C00000"/>
                </a:solidFill>
              </a:rPr>
              <a:t>GTT: 2ème</a:t>
            </a:r>
            <a:endParaRPr lang="fr-FR" sz="6000" b="1" dirty="0">
              <a:solidFill>
                <a:srgbClr val="C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659888" y="6461404"/>
            <a:ext cx="1285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5B9BD5">
                    <a:lumMod val="75000"/>
                  </a:srgbClr>
                </a:solidFill>
              </a:rPr>
              <a:t>F. PETIT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9" t="19244" r="38109" b="31486"/>
          <a:stretch/>
        </p:blipFill>
        <p:spPr>
          <a:xfrm>
            <a:off x="10175348" y="800839"/>
            <a:ext cx="1535605" cy="51206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15" y="2163280"/>
            <a:ext cx="2488186" cy="296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476672"/>
            <a:ext cx="8640960" cy="504056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Compétitions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1096703" y="1897595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10887" y="1132892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C00000"/>
                </a:solidFill>
              </a:rPr>
              <a:t>21 membres </a:t>
            </a:r>
            <a:r>
              <a:rPr lang="fr-FR" sz="2800" b="1" dirty="0">
                <a:solidFill>
                  <a:srgbClr val="C00000"/>
                </a:solidFill>
              </a:rPr>
              <a:t> </a:t>
            </a:r>
            <a:r>
              <a:rPr lang="fr-FR" sz="2800" b="1" dirty="0" smtClean="0">
                <a:solidFill>
                  <a:srgbClr val="002060"/>
                </a:solidFill>
              </a:rPr>
              <a:t>de l’équipe GTT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smtClean="0">
                <a:solidFill>
                  <a:srgbClr val="002060"/>
                </a:solidFill>
              </a:rPr>
              <a:t>ont joué sous la houlette </a:t>
            </a:r>
          </a:p>
          <a:p>
            <a:pPr algn="ctr"/>
            <a:r>
              <a:rPr lang="fr-FR" sz="2800" b="1" dirty="0" smtClean="0">
                <a:solidFill>
                  <a:srgbClr val="002060"/>
                </a:solidFill>
              </a:rPr>
              <a:t>de notre vénéré capitaine François Petit.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507691" y="6511792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1">
                    <a:lumMod val="75000"/>
                  </a:schemeClr>
                </a:solidFill>
              </a:rPr>
              <a:t>F. PETIT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887" y="2122618"/>
            <a:ext cx="5626510" cy="37527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0" t="11900" r="34304"/>
          <a:stretch/>
        </p:blipFill>
        <p:spPr>
          <a:xfrm>
            <a:off x="8233513" y="2122619"/>
            <a:ext cx="1850242" cy="375272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086309" y="6012892"/>
            <a:ext cx="4780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</a:rPr>
              <a:t>Avec des performances………….</a:t>
            </a:r>
            <a:endParaRPr lang="fr-FR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65" y="3565340"/>
            <a:ext cx="864727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207568" y="1237595"/>
            <a:ext cx="835292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45 </a:t>
            </a:r>
            <a:r>
              <a:rPr lang="fr-FR" sz="2800" b="1" dirty="0">
                <a:solidFill>
                  <a:srgbClr val="C00000"/>
                </a:solidFill>
              </a:rPr>
              <a:t>jours de golf </a:t>
            </a:r>
            <a:r>
              <a:rPr lang="fr-FR" sz="2000" b="1" dirty="0">
                <a:solidFill>
                  <a:srgbClr val="C00000"/>
                </a:solidFill>
              </a:rPr>
              <a:t>(hors </a:t>
            </a:r>
            <a:r>
              <a:rPr lang="fr-FR" sz="2000" b="1" dirty="0" smtClean="0">
                <a:solidFill>
                  <a:srgbClr val="C00000"/>
                </a:solidFill>
              </a:rPr>
              <a:t>compétitions Matchplay, </a:t>
            </a:r>
            <a:r>
              <a:rPr lang="fr-FR" sz="2000" b="1" dirty="0">
                <a:solidFill>
                  <a:srgbClr val="C00000"/>
                </a:solidFill>
              </a:rPr>
              <a:t>CIDFA &amp; RFST</a:t>
            </a:r>
            <a:r>
              <a:rPr lang="fr-FR" sz="2000" b="1" dirty="0" smtClean="0">
                <a:solidFill>
                  <a:srgbClr val="C00000"/>
                </a:solidFill>
              </a:rPr>
              <a:t>)</a:t>
            </a:r>
          </a:p>
          <a:p>
            <a:endParaRPr lang="fr-FR" sz="2000" b="1" dirty="0">
              <a:solidFill>
                <a:srgbClr val="C00000"/>
              </a:solidFill>
            </a:endParaRPr>
          </a:p>
          <a:p>
            <a:r>
              <a:rPr lang="fr-FR" sz="2800" b="1" dirty="0">
                <a:solidFill>
                  <a:srgbClr val="C00000"/>
                </a:solidFill>
              </a:rPr>
              <a:t>	</a:t>
            </a:r>
            <a:r>
              <a:rPr lang="fr-FR" sz="2800" b="1" dirty="0" smtClean="0">
                <a:solidFill>
                  <a:srgbClr val="C00000"/>
                </a:solidFill>
              </a:rPr>
              <a:t>20 </a:t>
            </a:r>
            <a:r>
              <a:rPr lang="fr-FR" sz="2800" b="1" dirty="0">
                <a:solidFill>
                  <a:srgbClr val="C00000"/>
                </a:solidFill>
              </a:rPr>
              <a:t>golfs différents joués en région parisienne</a:t>
            </a:r>
          </a:p>
          <a:p>
            <a:r>
              <a:rPr lang="fr-FR" sz="2800" b="1" dirty="0">
                <a:solidFill>
                  <a:srgbClr val="C00000"/>
                </a:solidFill>
              </a:rPr>
              <a:t>	</a:t>
            </a:r>
            <a:r>
              <a:rPr lang="fr-FR" sz="2800" b="1" dirty="0" smtClean="0">
                <a:solidFill>
                  <a:srgbClr val="C00000"/>
                </a:solidFill>
              </a:rPr>
              <a:t>8 dans les autres régions</a:t>
            </a:r>
            <a:endParaRPr lang="fr-FR" sz="2800" b="1" dirty="0">
              <a:solidFill>
                <a:srgbClr val="C00000"/>
              </a:solidFill>
            </a:endParaRPr>
          </a:p>
          <a:p>
            <a:r>
              <a:rPr lang="fr-FR" sz="2800" b="1" dirty="0">
                <a:solidFill>
                  <a:srgbClr val="C00000"/>
                </a:solidFill>
              </a:rPr>
              <a:t>	5 </a:t>
            </a:r>
            <a:r>
              <a:rPr lang="fr-FR" sz="2800" b="1" dirty="0" smtClean="0">
                <a:solidFill>
                  <a:srgbClr val="C00000"/>
                </a:solidFill>
              </a:rPr>
              <a:t>au Portugal</a:t>
            </a:r>
            <a:endParaRPr lang="fr-FR" sz="2800" b="1" dirty="0">
              <a:solidFill>
                <a:srgbClr val="C00000"/>
              </a:solidFill>
            </a:endParaRPr>
          </a:p>
          <a:p>
            <a:endParaRPr lang="fr-FR" sz="2800" b="1" dirty="0">
              <a:solidFill>
                <a:srgbClr val="FF0000"/>
              </a:solidFill>
            </a:endParaRPr>
          </a:p>
          <a:p>
            <a:r>
              <a:rPr lang="fr-FR" sz="2800" b="1" dirty="0">
                <a:solidFill>
                  <a:srgbClr val="FF0000"/>
                </a:solidFill>
              </a:rPr>
              <a:t>				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Richesse de l’offre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F.de Waroquier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77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1775520" y="548680"/>
            <a:ext cx="8640960" cy="576064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   </a:t>
            </a:r>
            <a:r>
              <a:rPr lang="fr-FR" b="1" dirty="0" smtClean="0">
                <a:solidFill>
                  <a:srgbClr val="FF0000"/>
                </a:solidFill>
              </a:rPr>
              <a:t>			</a:t>
            </a:r>
            <a:r>
              <a:rPr lang="fr-FR" b="1" dirty="0" smtClean="0">
                <a:solidFill>
                  <a:srgbClr val="C00000"/>
                </a:solidFill>
                <a:latin typeface="+mn-lt"/>
              </a:rPr>
              <a:t>RFST 2017</a:t>
            </a:r>
            <a:endParaRPr lang="fr-FR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669701" y="1564592"/>
            <a:ext cx="7199291" cy="100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800" b="1" dirty="0">
                <a:solidFill>
                  <a:srgbClr val="44546A"/>
                </a:solidFill>
              </a:rPr>
              <a:t>	</a:t>
            </a:r>
            <a:r>
              <a:rPr lang="fr-FR" sz="4800" b="1" dirty="0" smtClean="0">
                <a:solidFill>
                  <a:srgbClr val="44546A"/>
                </a:solidFill>
              </a:rPr>
              <a:t>« La performance »</a:t>
            </a:r>
            <a:endParaRPr lang="fr-FR" sz="4800" dirty="0">
              <a:solidFill>
                <a:prstClr val="black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883581" y="3681568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  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696400" y="6481014"/>
            <a:ext cx="1100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5B9BD5">
                    <a:lumMod val="75000"/>
                  </a:srgbClr>
                </a:solidFill>
              </a:rPr>
              <a:t>F. PETIT</a:t>
            </a:r>
          </a:p>
        </p:txBody>
      </p:sp>
      <p:sp>
        <p:nvSpPr>
          <p:cNvPr id="5" name="Rectangle 4"/>
          <p:cNvSpPr/>
          <p:nvPr/>
        </p:nvSpPr>
        <p:spPr>
          <a:xfrm>
            <a:off x="915552" y="2803865"/>
            <a:ext cx="705231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3600" b="1" dirty="0" smtClean="0">
                <a:solidFill>
                  <a:srgbClr val="002060"/>
                </a:solidFill>
              </a:rPr>
              <a:t>Annick </a:t>
            </a:r>
            <a:r>
              <a:rPr lang="fr-FR" sz="3600" b="1" dirty="0" err="1" smtClean="0">
                <a:solidFill>
                  <a:srgbClr val="002060"/>
                </a:solidFill>
              </a:rPr>
              <a:t>Vignau</a:t>
            </a:r>
            <a:r>
              <a:rPr lang="fr-FR" sz="3600" b="1" dirty="0" smtClean="0">
                <a:solidFill>
                  <a:srgbClr val="002060"/>
                </a:solidFill>
              </a:rPr>
              <a:t> </a:t>
            </a:r>
            <a:r>
              <a:rPr lang="fr-FR" sz="3600" dirty="0" smtClean="0">
                <a:solidFill>
                  <a:srgbClr val="002060"/>
                </a:solidFill>
              </a:rPr>
              <a:t>: </a:t>
            </a:r>
          </a:p>
          <a:p>
            <a:pPr lvl="1"/>
            <a:endParaRPr lang="fr-FR" sz="3600" dirty="0" smtClean="0">
              <a:solidFill>
                <a:prstClr val="black"/>
              </a:solidFill>
            </a:endParaRP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fr-FR" sz="3200" b="1" dirty="0" smtClean="0">
                <a:solidFill>
                  <a:srgbClr val="C00000"/>
                </a:solidFill>
              </a:rPr>
              <a:t>48 </a:t>
            </a:r>
            <a:r>
              <a:rPr lang="fr-FR" sz="3200" b="1" dirty="0">
                <a:solidFill>
                  <a:srgbClr val="C00000"/>
                </a:solidFill>
              </a:rPr>
              <a:t>net</a:t>
            </a:r>
            <a:r>
              <a:rPr lang="fr-FR" sz="3200" dirty="0">
                <a:solidFill>
                  <a:srgbClr val="C00000"/>
                </a:solidFill>
              </a:rPr>
              <a:t> </a:t>
            </a:r>
            <a:r>
              <a:rPr lang="fr-FR" sz="3200" dirty="0" smtClean="0">
                <a:solidFill>
                  <a:srgbClr val="C00000"/>
                </a:solidFill>
              </a:rPr>
              <a:t>, </a:t>
            </a:r>
            <a:r>
              <a:rPr lang="fr-FR" sz="3200" b="1" dirty="0" smtClean="0">
                <a:solidFill>
                  <a:srgbClr val="C00000"/>
                </a:solidFill>
              </a:rPr>
              <a:t>22 </a:t>
            </a:r>
            <a:r>
              <a:rPr lang="fr-FR" sz="3200" b="1" dirty="0">
                <a:solidFill>
                  <a:srgbClr val="C00000"/>
                </a:solidFill>
              </a:rPr>
              <a:t>brut </a:t>
            </a:r>
            <a:r>
              <a:rPr lang="fr-FR" sz="3200" dirty="0" smtClean="0">
                <a:solidFill>
                  <a:srgbClr val="002060"/>
                </a:solidFill>
              </a:rPr>
              <a:t>au </a:t>
            </a:r>
            <a:r>
              <a:rPr lang="fr-FR" sz="3200" dirty="0">
                <a:solidFill>
                  <a:srgbClr val="002060"/>
                </a:solidFill>
              </a:rPr>
              <a:t>Tremblay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8" t="23578" r="56373"/>
          <a:stretch/>
        </p:blipFill>
        <p:spPr>
          <a:xfrm>
            <a:off x="9397218" y="1041009"/>
            <a:ext cx="1892105" cy="45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9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1775520" y="548680"/>
            <a:ext cx="8640960" cy="576064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  <a:latin typeface="+mn-lt"/>
              </a:rPr>
              <a:t>   </a:t>
            </a:r>
            <a:r>
              <a:rPr lang="fr-FR" b="1" dirty="0" smtClean="0">
                <a:solidFill>
                  <a:srgbClr val="C00000"/>
                </a:solidFill>
                <a:latin typeface="+mn-lt"/>
              </a:rPr>
              <a:t>RFST 2017</a:t>
            </a:r>
            <a:endParaRPr lang="fr-FR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914400" y="1564592"/>
            <a:ext cx="9502080" cy="100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800" b="1" dirty="0" smtClean="0">
                <a:solidFill>
                  <a:schemeClr val="tx2"/>
                </a:solidFill>
              </a:rPr>
              <a:t>Performances </a:t>
            </a:r>
            <a:r>
              <a:rPr lang="fr-FR" sz="4800" b="1" dirty="0">
                <a:solidFill>
                  <a:schemeClr val="tx2"/>
                </a:solidFill>
              </a:rPr>
              <a:t>individuelles</a:t>
            </a:r>
            <a:endParaRPr lang="fr-FR" sz="4800" dirty="0">
              <a:solidFill>
                <a:prstClr val="black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883581" y="3681568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  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696400" y="6481014"/>
            <a:ext cx="1100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1">
                    <a:lumMod val="75000"/>
                  </a:schemeClr>
                </a:solidFill>
              </a:rPr>
              <a:t>F. PETIT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654918" y="3443265"/>
            <a:ext cx="106191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b="1" dirty="0">
                <a:solidFill>
                  <a:srgbClr val="002060"/>
                </a:solidFill>
              </a:rPr>
              <a:t>Sophie </a:t>
            </a:r>
            <a:r>
              <a:rPr lang="fr-FR" sz="3200" b="1" dirty="0" err="1" smtClean="0">
                <a:solidFill>
                  <a:srgbClr val="002060"/>
                </a:solidFill>
              </a:rPr>
              <a:t>Hude-Tarbé</a:t>
            </a:r>
            <a:r>
              <a:rPr lang="fr-FR" sz="3200" b="1" dirty="0" smtClean="0">
                <a:solidFill>
                  <a:srgbClr val="002060"/>
                </a:solidFill>
              </a:rPr>
              <a:t> de Saint Hardouin</a:t>
            </a:r>
            <a:r>
              <a:rPr lang="fr-FR" sz="3200" dirty="0" smtClean="0">
                <a:solidFill>
                  <a:srgbClr val="002060"/>
                </a:solidFill>
              </a:rPr>
              <a:t>: </a:t>
            </a:r>
            <a:r>
              <a:rPr lang="fr-FR" sz="3200" b="1" dirty="0" smtClean="0">
                <a:solidFill>
                  <a:srgbClr val="C00000"/>
                </a:solidFill>
              </a:rPr>
              <a:t>42 </a:t>
            </a:r>
            <a:r>
              <a:rPr lang="fr-FR" sz="3200" b="1" dirty="0">
                <a:solidFill>
                  <a:srgbClr val="C00000"/>
                </a:solidFill>
              </a:rPr>
              <a:t>net</a:t>
            </a:r>
            <a:r>
              <a:rPr lang="fr-FR" sz="3200" dirty="0">
                <a:solidFill>
                  <a:srgbClr val="C00000"/>
                </a:solidFill>
              </a:rPr>
              <a:t> </a:t>
            </a:r>
            <a:r>
              <a:rPr lang="fr-FR" sz="3200" dirty="0">
                <a:solidFill>
                  <a:srgbClr val="002060"/>
                </a:solidFill>
              </a:rPr>
              <a:t>à </a:t>
            </a:r>
            <a:r>
              <a:rPr lang="fr-FR" sz="3200" dirty="0" err="1" smtClean="0">
                <a:solidFill>
                  <a:srgbClr val="002060"/>
                </a:solidFill>
              </a:rPr>
              <a:t>Feucherolles</a:t>
            </a:r>
            <a:endParaRPr lang="fr-FR" sz="3200" dirty="0" smtClean="0">
              <a:solidFill>
                <a:srgbClr val="002060"/>
              </a:solidFill>
            </a:endParaRPr>
          </a:p>
          <a:p>
            <a:pPr lvl="0"/>
            <a:r>
              <a:rPr lang="fr-FR" sz="3200" b="1" dirty="0" smtClean="0">
                <a:solidFill>
                  <a:prstClr val="black"/>
                </a:solidFill>
              </a:rPr>
              <a:t>                 </a:t>
            </a:r>
          </a:p>
          <a:p>
            <a:pPr lvl="0"/>
            <a:r>
              <a:rPr lang="fr-FR" sz="3200" b="1" dirty="0" smtClean="0">
                <a:solidFill>
                  <a:prstClr val="black"/>
                </a:solidFill>
              </a:rPr>
              <a:t>        </a:t>
            </a:r>
          </a:p>
          <a:p>
            <a:pPr lvl="0"/>
            <a:r>
              <a:rPr lang="fr-FR" sz="3200" b="1" dirty="0">
                <a:solidFill>
                  <a:prstClr val="black"/>
                </a:solidFill>
              </a:rPr>
              <a:t> </a:t>
            </a:r>
            <a:r>
              <a:rPr lang="fr-FR" sz="3200" b="1" dirty="0" smtClean="0">
                <a:solidFill>
                  <a:prstClr val="black"/>
                </a:solidFill>
              </a:rPr>
              <a:t>       </a:t>
            </a:r>
            <a:r>
              <a:rPr lang="fr-FR" sz="3200" b="1" dirty="0" smtClean="0">
                <a:solidFill>
                  <a:srgbClr val="002060"/>
                </a:solidFill>
              </a:rPr>
              <a:t>Jean </a:t>
            </a:r>
            <a:r>
              <a:rPr lang="fr-FR" sz="3200" b="1" dirty="0">
                <a:solidFill>
                  <a:srgbClr val="002060"/>
                </a:solidFill>
              </a:rPr>
              <a:t>Claude Terrenoire </a:t>
            </a:r>
            <a:r>
              <a:rPr lang="fr-FR" sz="3200" dirty="0">
                <a:solidFill>
                  <a:srgbClr val="002060"/>
                </a:solidFill>
              </a:rPr>
              <a:t>: </a:t>
            </a:r>
            <a:r>
              <a:rPr lang="fr-FR" sz="3200" b="1" dirty="0">
                <a:solidFill>
                  <a:srgbClr val="C00000"/>
                </a:solidFill>
              </a:rPr>
              <a:t>27 brut</a:t>
            </a:r>
            <a:r>
              <a:rPr lang="fr-FR" sz="3200" dirty="0">
                <a:solidFill>
                  <a:srgbClr val="C00000"/>
                </a:solidFill>
              </a:rPr>
              <a:t> </a:t>
            </a:r>
            <a:r>
              <a:rPr lang="fr-FR" sz="3200" dirty="0">
                <a:solidFill>
                  <a:srgbClr val="002060"/>
                </a:solidFill>
              </a:rPr>
              <a:t>à </a:t>
            </a:r>
            <a:r>
              <a:rPr lang="fr-FR" sz="3200" dirty="0" err="1">
                <a:solidFill>
                  <a:srgbClr val="002060"/>
                </a:solidFill>
              </a:rPr>
              <a:t>Seraincourt</a:t>
            </a:r>
            <a:endParaRPr lang="fr-FR" sz="32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2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5193" y="2448725"/>
            <a:ext cx="6553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3200" b="1" dirty="0">
                <a:solidFill>
                  <a:srgbClr val="002060"/>
                </a:solidFill>
              </a:rPr>
              <a:t>Luce </a:t>
            </a:r>
            <a:r>
              <a:rPr lang="fr-FR" sz="3200" b="1" dirty="0" smtClean="0">
                <a:solidFill>
                  <a:srgbClr val="002060"/>
                </a:solidFill>
              </a:rPr>
              <a:t>Troutaud </a:t>
            </a:r>
            <a:r>
              <a:rPr lang="fr-FR" sz="3200" dirty="0">
                <a:solidFill>
                  <a:srgbClr val="002060"/>
                </a:solidFill>
              </a:rPr>
              <a:t>: </a:t>
            </a:r>
            <a:r>
              <a:rPr lang="fr-FR" sz="3200" b="1" dirty="0">
                <a:solidFill>
                  <a:srgbClr val="C00000"/>
                </a:solidFill>
              </a:rPr>
              <a:t>41 net</a:t>
            </a:r>
            <a:r>
              <a:rPr lang="fr-FR" sz="3200" dirty="0">
                <a:solidFill>
                  <a:srgbClr val="C00000"/>
                </a:solidFill>
              </a:rPr>
              <a:t> </a:t>
            </a:r>
            <a:r>
              <a:rPr lang="fr-FR" sz="3200" dirty="0">
                <a:solidFill>
                  <a:srgbClr val="002060"/>
                </a:solidFill>
              </a:rPr>
              <a:t>au Tremblay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0" t="13460" r="66931" b="16755"/>
          <a:stretch/>
        </p:blipFill>
        <p:spPr>
          <a:xfrm>
            <a:off x="333919" y="2661402"/>
            <a:ext cx="1314265" cy="220159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0" t="26872" r="20464"/>
          <a:stretch/>
        </p:blipFill>
        <p:spPr>
          <a:xfrm>
            <a:off x="10206111" y="4157003"/>
            <a:ext cx="1726862" cy="194492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4" t="17689" r="19551" b="24896"/>
          <a:stretch/>
        </p:blipFill>
        <p:spPr>
          <a:xfrm>
            <a:off x="10132309" y="586264"/>
            <a:ext cx="1628282" cy="251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0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476672"/>
            <a:ext cx="7772400" cy="625624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Site Internet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5" y="6481014"/>
            <a:ext cx="273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chemeClr val="tx2"/>
                </a:solidFill>
              </a:rPr>
              <a:t>S.Hude-Tarbé</a:t>
            </a:r>
            <a:r>
              <a:rPr lang="fr-FR" sz="1200" b="1" dirty="0" smtClean="0">
                <a:solidFill>
                  <a:schemeClr val="tx2"/>
                </a:solidFill>
              </a:rPr>
              <a:t> de St </a:t>
            </a:r>
            <a:r>
              <a:rPr lang="fr-FR" sz="1200" b="1" dirty="0" err="1" smtClean="0">
                <a:solidFill>
                  <a:schemeClr val="tx2"/>
                </a:solidFill>
              </a:rPr>
              <a:t>Hardouin</a:t>
            </a:r>
            <a:r>
              <a:rPr lang="fr-FR" sz="1200" b="1" dirty="0" smtClean="0">
                <a:solidFill>
                  <a:schemeClr val="tx2"/>
                </a:solidFill>
              </a:rPr>
              <a:t> et A. Biche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783632" y="1195754"/>
            <a:ext cx="6400800" cy="505054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www.golfteetime.fr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3" y="1955304"/>
            <a:ext cx="25241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631092" y="2636912"/>
            <a:ext cx="49689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</a:rPr>
              <a:t>Inscription</a:t>
            </a:r>
          </a:p>
          <a:p>
            <a:pPr algn="ctr"/>
            <a:r>
              <a:rPr lang="fr-FR" sz="4000" b="1" dirty="0" smtClean="0">
                <a:solidFill>
                  <a:srgbClr val="002060"/>
                </a:solidFill>
              </a:rPr>
              <a:t>et </a:t>
            </a:r>
            <a:r>
              <a:rPr lang="fr-FR" sz="4000" b="1" dirty="0">
                <a:solidFill>
                  <a:srgbClr val="002060"/>
                </a:solidFill>
              </a:rPr>
              <a:t>suivi de l’inscription depuis le calendrier</a:t>
            </a:r>
          </a:p>
        </p:txBody>
      </p:sp>
    </p:spTree>
    <p:extLst>
      <p:ext uri="{BB962C8B-B14F-4D97-AF65-F5344CB8AC3E}">
        <p14:creationId xmlns:p14="http://schemas.microsoft.com/office/powerpoint/2010/main" val="366433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476671"/>
            <a:ext cx="7772400" cy="1821255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Forum des </a:t>
            </a:r>
            <a:r>
              <a:rPr lang="fr-FR" b="1" dirty="0" smtClean="0">
                <a:solidFill>
                  <a:srgbClr val="C00000"/>
                </a:solidFill>
              </a:rPr>
              <a:t>Associations </a:t>
            </a:r>
            <a:r>
              <a:rPr lang="fr-FR" b="1" dirty="0">
                <a:solidFill>
                  <a:srgbClr val="C00000"/>
                </a:solidFill>
              </a:rPr>
              <a:t/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b="1" dirty="0">
                <a:solidFill>
                  <a:srgbClr val="C00000"/>
                </a:solidFill>
              </a:rPr>
              <a:t>de </a:t>
            </a:r>
            <a:r>
              <a:rPr lang="fr-FR" b="1" dirty="0" smtClean="0">
                <a:solidFill>
                  <a:srgbClr val="C00000"/>
                </a:solidFill>
              </a:rPr>
              <a:t>Boulogne-Billancourt</a:t>
            </a:r>
            <a:br>
              <a:rPr lang="fr-FR" b="1" dirty="0" smtClean="0">
                <a:solidFill>
                  <a:srgbClr val="C00000"/>
                </a:solidFill>
              </a:rPr>
            </a:br>
            <a:r>
              <a:rPr lang="fr-FR" sz="4000" b="1" dirty="0" smtClean="0">
                <a:solidFill>
                  <a:srgbClr val="002060"/>
                </a:solidFill>
              </a:rPr>
              <a:t>Dimanche 8 septembre</a:t>
            </a:r>
            <a:endParaRPr lang="fr-FR" sz="44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F.de Waroquier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6948" y="2112829"/>
            <a:ext cx="10363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 smtClean="0">
              <a:solidFill>
                <a:srgbClr val="002060"/>
              </a:solidFill>
            </a:endParaRPr>
          </a:p>
          <a:p>
            <a:r>
              <a:rPr lang="fr-FR" sz="2400" b="1" dirty="0" smtClean="0">
                <a:solidFill>
                  <a:srgbClr val="002060"/>
                </a:solidFill>
              </a:rPr>
              <a:t>GOLF </a:t>
            </a:r>
            <a:r>
              <a:rPr lang="fr-FR" sz="2400" b="1" dirty="0">
                <a:solidFill>
                  <a:srgbClr val="002060"/>
                </a:solidFill>
              </a:rPr>
              <a:t>TEE TIME était présent comme les années précédentes</a:t>
            </a:r>
          </a:p>
          <a:p>
            <a:endParaRPr lang="fr-FR" sz="2400" b="1" dirty="0"/>
          </a:p>
          <a:p>
            <a:pPr lvl="2"/>
            <a:r>
              <a:rPr lang="fr-FR" sz="2400" b="1" dirty="0">
                <a:solidFill>
                  <a:srgbClr val="002060"/>
                </a:solidFill>
              </a:rPr>
              <a:t>Merci aux volontaires :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703512" y="3858088"/>
            <a:ext cx="432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Marie-Andrée THARREAU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Catherine DELAUME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</a:rPr>
              <a:t>Hervé ROGER</a:t>
            </a:r>
            <a:endParaRPr lang="fr-FR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Chérif SAIAH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</a:rPr>
              <a:t>François de Waroquier</a:t>
            </a:r>
            <a:endParaRPr lang="fr-FR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19037" y="2787777"/>
            <a:ext cx="4040270" cy="305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88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88704" y="476672"/>
            <a:ext cx="8060432" cy="36004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PARTENARIATS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480376" y="6497663"/>
            <a:ext cx="2178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S. Grunwald et F. </a:t>
            </a:r>
            <a:r>
              <a:rPr lang="fr-FR" sz="1200" b="1" dirty="0">
                <a:solidFill>
                  <a:schemeClr val="tx2"/>
                </a:solidFill>
              </a:rPr>
              <a:t>d</a:t>
            </a:r>
            <a:r>
              <a:rPr lang="fr-FR" sz="1200" b="1" dirty="0" smtClean="0">
                <a:solidFill>
                  <a:schemeClr val="tx2"/>
                </a:solidFill>
              </a:rPr>
              <a:t>e Waroquier 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065758" y="1406389"/>
            <a:ext cx="7192888" cy="504056"/>
          </a:xfrm>
        </p:spPr>
        <p:txBody>
          <a:bodyPr>
            <a:noAutofit/>
          </a:bodyPr>
          <a:lstStyle/>
          <a:p>
            <a:pPr algn="l"/>
            <a:r>
              <a:rPr lang="fr-FR" b="1" dirty="0">
                <a:solidFill>
                  <a:schemeClr val="bg2">
                    <a:lumMod val="25000"/>
                  </a:schemeClr>
                </a:solidFill>
              </a:rPr>
              <a:t>En plus des partenariats avec 3</a:t>
            </a:r>
            <a:r>
              <a:rPr lang="fr-FR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b="1" dirty="0">
                <a:solidFill>
                  <a:schemeClr val="bg2">
                    <a:lumMod val="25000"/>
                  </a:schemeClr>
                </a:solidFill>
              </a:rPr>
              <a:t>magasins</a:t>
            </a:r>
          </a:p>
        </p:txBody>
      </p:sp>
      <p:pic>
        <p:nvPicPr>
          <p:cNvPr id="3075" name="Picture 3" descr="C:\Users\André\Documents\DOSSIERS PERSONNELS\GOLF TEE TIME\UTILES\Images\Image Blue Green Ca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120" y="4221088"/>
            <a:ext cx="2962275" cy="191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894219" y="2420889"/>
            <a:ext cx="47434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</a:rPr>
              <a:t>Carte «</a:t>
            </a:r>
            <a:r>
              <a:rPr lang="fr-FR" sz="3200" b="1" dirty="0" err="1">
                <a:solidFill>
                  <a:srgbClr val="C00000"/>
                </a:solidFill>
              </a:rPr>
              <a:t>My</a:t>
            </a:r>
            <a:r>
              <a:rPr lang="fr-FR" sz="3200" b="1" dirty="0">
                <a:solidFill>
                  <a:srgbClr val="C00000"/>
                </a:solidFill>
              </a:rPr>
              <a:t> </a:t>
            </a:r>
            <a:r>
              <a:rPr lang="fr-FR" sz="3200" b="1" dirty="0" err="1">
                <a:solidFill>
                  <a:srgbClr val="C00000"/>
                </a:solidFill>
              </a:rPr>
              <a:t>NatioCard</a:t>
            </a:r>
            <a:r>
              <a:rPr lang="fr-FR" sz="3200" b="1" dirty="0">
                <a:solidFill>
                  <a:srgbClr val="C00000"/>
                </a:solidFill>
              </a:rPr>
              <a:t>»</a:t>
            </a:r>
            <a:r>
              <a:rPr lang="fr-FR" sz="2400" b="1" dirty="0">
                <a:solidFill>
                  <a:srgbClr val="C00000"/>
                </a:solidFill>
              </a:rPr>
              <a:t> </a:t>
            </a:r>
          </a:p>
          <a:p>
            <a:r>
              <a:rPr lang="fr-FR" sz="2400" b="1" dirty="0">
                <a:solidFill>
                  <a:srgbClr val="C00000"/>
                </a:solidFill>
              </a:rPr>
              <a:t>		du Golf National</a:t>
            </a:r>
          </a:p>
          <a:p>
            <a:r>
              <a:rPr lang="fr-FR" sz="2800" b="1" dirty="0">
                <a:solidFill>
                  <a:srgbClr val="002060"/>
                </a:solidFill>
              </a:rPr>
              <a:t>-15% </a:t>
            </a:r>
            <a:r>
              <a:rPr lang="fr-FR" sz="2000" b="1" dirty="0">
                <a:solidFill>
                  <a:srgbClr val="002060"/>
                </a:solidFill>
              </a:rPr>
              <a:t>sur les prestations du Golf National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94220" y="4509121"/>
            <a:ext cx="4522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C00000"/>
                </a:solidFill>
              </a:rPr>
              <a:t>BlueGreen</a:t>
            </a:r>
            <a:r>
              <a:rPr lang="fr-FR" sz="3200" b="1" dirty="0">
                <a:solidFill>
                  <a:srgbClr val="C00000"/>
                </a:solidFill>
              </a:rPr>
              <a:t> </a:t>
            </a:r>
            <a:r>
              <a:rPr lang="fr-FR" sz="3200" b="1" dirty="0" err="1">
                <a:solidFill>
                  <a:srgbClr val="C00000"/>
                </a:solidFill>
              </a:rPr>
              <a:t>Card</a:t>
            </a:r>
            <a:endParaRPr lang="fr-FR" sz="3200" b="1" dirty="0">
              <a:solidFill>
                <a:srgbClr val="C00000"/>
              </a:solidFill>
            </a:endParaRPr>
          </a:p>
          <a:p>
            <a:r>
              <a:rPr lang="fr-FR" sz="2800" b="1" dirty="0">
                <a:solidFill>
                  <a:srgbClr val="002060"/>
                </a:solidFill>
              </a:rPr>
              <a:t>-20% </a:t>
            </a:r>
            <a:r>
              <a:rPr lang="fr-FR" sz="2000" b="1" dirty="0">
                <a:solidFill>
                  <a:srgbClr val="002060"/>
                </a:solidFill>
              </a:rPr>
              <a:t>sur les green-</a:t>
            </a:r>
            <a:r>
              <a:rPr lang="fr-FR" sz="2000" b="1" dirty="0" err="1">
                <a:solidFill>
                  <a:srgbClr val="002060"/>
                </a:solidFill>
              </a:rPr>
              <a:t>fees</a:t>
            </a:r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BlueGreen</a:t>
            </a:r>
            <a:r>
              <a:rPr lang="fr-FR" sz="20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649231" y="1105970"/>
            <a:ext cx="2604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Golf Exactitude</a:t>
            </a:r>
          </a:p>
          <a:p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Golf Shop</a:t>
            </a:r>
          </a:p>
          <a:p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Boulevard du </a:t>
            </a:r>
            <a:r>
              <a:rPr lang="fr-FR" sz="2000" b="1" dirty="0" smtClean="0">
                <a:solidFill>
                  <a:schemeClr val="bg2">
                    <a:lumMod val="25000"/>
                  </a:schemeClr>
                </a:solidFill>
              </a:rPr>
              <a:t>golf</a:t>
            </a:r>
            <a:r>
              <a:rPr lang="fr-FR" sz="20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fr-FR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Accolade ouvrante 6"/>
          <p:cNvSpPr/>
          <p:nvPr/>
        </p:nvSpPr>
        <p:spPr>
          <a:xfrm>
            <a:off x="7469945" y="1131131"/>
            <a:ext cx="54238" cy="100172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 descr="C:\Users\André\Documents\DOSSIERS PERSONNELS\GOLF TEE TIME\UTILES\Carte MyNatioCar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121" y="2104597"/>
            <a:ext cx="29622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067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Articles Golf Tee Time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2116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chemeClr val="tx2"/>
                </a:solidFill>
              </a:rPr>
              <a:t>A.Bourillet</a:t>
            </a:r>
            <a:r>
              <a:rPr lang="fr-FR" sz="1200" b="1" dirty="0" smtClean="0">
                <a:solidFill>
                  <a:schemeClr val="tx2"/>
                </a:solidFill>
              </a:rPr>
              <a:t> et MA. Tharreau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André\Documents\DOSSIERS PERSONNELS\GOLF TEE TIME\UTILES\relève-pitch GT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779" y="3975652"/>
            <a:ext cx="1005078" cy="250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46" y="812250"/>
            <a:ext cx="2553056" cy="20576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860" y="858594"/>
            <a:ext cx="3124636" cy="419843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330" y="1041621"/>
            <a:ext cx="3713260" cy="531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34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Ordre du jour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F.de Waroquier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1890470" y="1196752"/>
            <a:ext cx="832033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Rapport moral du Président sur l’exercice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2017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tx1"/>
                </a:solidFill>
              </a:rPr>
              <a:t>Approbation du rapport moral du Président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Lecture et approbation du rapport financier relatif à l’exercice du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1/11/2016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au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31/10/2017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Quitus au Trésorier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Perspectives pour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2018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Fixation du montant de la cotisation annuelle à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55€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Approbation du budget exercice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2017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2018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Election des Administrateurs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Questions diverses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198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Ordre du jour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620371" y="657457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F.de Waroquier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1890470" y="1196752"/>
            <a:ext cx="832033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Rapport moral du Président sur l’exercice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2017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Approbation du rapport moral du Président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tx1"/>
                </a:solidFill>
              </a:rPr>
              <a:t>Lecture et approbation du rapport financier relatif à l’exercice du </a:t>
            </a:r>
            <a:r>
              <a:rPr lang="fr-FR" sz="2400" b="1" dirty="0" smtClean="0">
                <a:solidFill>
                  <a:schemeClr val="tx1"/>
                </a:solidFill>
              </a:rPr>
              <a:t>1/11/2016 </a:t>
            </a:r>
            <a:r>
              <a:rPr lang="fr-FR" sz="2400" b="1" dirty="0">
                <a:solidFill>
                  <a:schemeClr val="tx1"/>
                </a:solidFill>
              </a:rPr>
              <a:t>au </a:t>
            </a:r>
            <a:r>
              <a:rPr lang="fr-FR" sz="2400" b="1" dirty="0" smtClean="0">
                <a:solidFill>
                  <a:schemeClr val="tx1"/>
                </a:solidFill>
              </a:rPr>
              <a:t>31/10/2017</a:t>
            </a:r>
            <a:endParaRPr lang="fr-FR" sz="2400" b="1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Quitus au Trésorier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Perspectives pour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2018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Fixation du montant de la cotisation annuelle à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55€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Approbation du budget exercice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2017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2018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Election des Administrateurs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Questions diverses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217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447" y="1997611"/>
            <a:ext cx="8642252" cy="970671"/>
          </a:xfrm>
        </p:spPr>
        <p:txBody>
          <a:bodyPr/>
          <a:lstStyle/>
          <a:p>
            <a:r>
              <a:rPr lang="fr-FR" b="1" dirty="0" smtClean="0"/>
              <a:t>DOCUMENTS FINANCIERS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727939" y="4305422"/>
            <a:ext cx="4281268" cy="885556"/>
          </a:xfrm>
        </p:spPr>
        <p:txBody>
          <a:bodyPr>
            <a:normAutofit lnSpcReduction="10000"/>
          </a:bodyPr>
          <a:lstStyle/>
          <a:p>
            <a:r>
              <a:rPr lang="fr-FR" sz="6000" b="1" dirty="0" smtClean="0"/>
              <a:t>2016 / 2017</a:t>
            </a:r>
          </a:p>
          <a:p>
            <a:endParaRPr lang="fr-FR" sz="6000" b="1" dirty="0" smtClean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D. Doucet</a:t>
            </a:r>
            <a:endParaRPr lang="fr-FR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8295" y="1083636"/>
            <a:ext cx="2859533" cy="1649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949521" y="1068268"/>
            <a:ext cx="266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ACTIF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863966" y="1376019"/>
            <a:ext cx="3221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STOCKS</a:t>
            </a:r>
            <a:r>
              <a:rPr lang="fr-FR" sz="1100" dirty="0" smtClean="0"/>
              <a:t> (</a:t>
            </a:r>
            <a:r>
              <a:rPr lang="fr-FR" sz="1100" dirty="0" err="1" smtClean="0"/>
              <a:t>balless+pitch,etc</a:t>
            </a:r>
            <a:r>
              <a:rPr lang="fr-FR" sz="1100" dirty="0" smtClean="0"/>
              <a:t>.)                      </a:t>
            </a:r>
            <a:r>
              <a:rPr lang="fr-FR" sz="1200" b="1" dirty="0" smtClean="0"/>
              <a:t>812</a:t>
            </a:r>
            <a:endParaRPr lang="fr-FR" sz="1200" dirty="0"/>
          </a:p>
        </p:txBody>
      </p:sp>
      <p:sp>
        <p:nvSpPr>
          <p:cNvPr id="5" name="ZoneTexte 4"/>
          <p:cNvSpPr txBox="1"/>
          <p:nvPr/>
        </p:nvSpPr>
        <p:spPr>
          <a:xfrm>
            <a:off x="1861617" y="1792551"/>
            <a:ext cx="35591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TRESORERIE</a:t>
            </a:r>
            <a:r>
              <a:rPr lang="fr-FR" sz="1050" b="1" dirty="0" smtClean="0"/>
              <a:t>                                                </a:t>
            </a:r>
            <a:r>
              <a:rPr lang="fr-FR" sz="1200" b="1" dirty="0" smtClean="0"/>
              <a:t>9719</a:t>
            </a:r>
          </a:p>
          <a:p>
            <a:r>
              <a:rPr lang="fr-FR" sz="1050" b="1" dirty="0" smtClean="0"/>
              <a:t>€</a:t>
            </a:r>
          </a:p>
        </p:txBody>
      </p:sp>
      <p:cxnSp>
        <p:nvCxnSpPr>
          <p:cNvPr id="17" name="Connecteur droit 16"/>
          <p:cNvCxnSpPr/>
          <p:nvPr/>
        </p:nvCxnSpPr>
        <p:spPr>
          <a:xfrm>
            <a:off x="3885025" y="2455154"/>
            <a:ext cx="66118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1880953" y="2455154"/>
            <a:ext cx="37982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TOTAL                                       10 531</a:t>
            </a:r>
          </a:p>
          <a:p>
            <a:endParaRPr lang="fr-FR" sz="1400" b="1" dirty="0" smtClean="0"/>
          </a:p>
          <a:p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636451" y="1083636"/>
            <a:ext cx="2827607" cy="1558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5729059" y="1113037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PASSIF</a:t>
            </a:r>
            <a:endParaRPr lang="fr-FR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5798231" y="1405722"/>
            <a:ext cx="30104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REPORT</a:t>
            </a:r>
            <a:r>
              <a:rPr lang="fr-FR" sz="1050" b="1" dirty="0" smtClean="0"/>
              <a:t> </a:t>
            </a:r>
            <a:r>
              <a:rPr lang="fr-FR" sz="1200" b="1" dirty="0" smtClean="0"/>
              <a:t>2016                     10057</a:t>
            </a:r>
            <a:endParaRPr lang="fr-FR" sz="1200" b="1" dirty="0"/>
          </a:p>
          <a:p>
            <a:endParaRPr lang="fr-FR" sz="1050" b="1" dirty="0" smtClean="0"/>
          </a:p>
          <a:p>
            <a:endParaRPr lang="fr-FR" sz="105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5798231" y="1607891"/>
            <a:ext cx="321681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RESULTAT </a:t>
            </a:r>
            <a:r>
              <a:rPr lang="fr-FR" sz="1200" b="1" dirty="0" smtClean="0"/>
              <a:t>2017                    +474</a:t>
            </a:r>
          </a:p>
          <a:p>
            <a:endParaRPr lang="fr-FR" sz="1100" b="1" dirty="0"/>
          </a:p>
        </p:txBody>
      </p:sp>
      <p:cxnSp>
        <p:nvCxnSpPr>
          <p:cNvPr id="29" name="Connecteur droit 28"/>
          <p:cNvCxnSpPr/>
          <p:nvPr/>
        </p:nvCxnSpPr>
        <p:spPr>
          <a:xfrm>
            <a:off x="7303474" y="1862829"/>
            <a:ext cx="5205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5765406" y="1831746"/>
            <a:ext cx="2808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SITUATION NETTE                   </a:t>
            </a:r>
            <a:r>
              <a:rPr lang="fr-FR" sz="1200" b="1" dirty="0" smtClean="0"/>
              <a:t>10531</a:t>
            </a:r>
            <a:endParaRPr lang="fr-FR" sz="1200" b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5765406" y="2134317"/>
            <a:ext cx="321681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 </a:t>
            </a:r>
          </a:p>
          <a:p>
            <a:r>
              <a:rPr lang="fr-FR" sz="1100" b="1" dirty="0" smtClean="0"/>
              <a:t>                             </a:t>
            </a:r>
            <a:endParaRPr lang="fr-FR" sz="1100" b="1" dirty="0"/>
          </a:p>
        </p:txBody>
      </p:sp>
      <p:sp>
        <p:nvSpPr>
          <p:cNvPr id="35" name="ZoneTexte 34"/>
          <p:cNvSpPr txBox="1"/>
          <p:nvPr/>
        </p:nvSpPr>
        <p:spPr>
          <a:xfrm>
            <a:off x="5800576" y="2407320"/>
            <a:ext cx="2822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TOTAL                                      10 531</a:t>
            </a:r>
          </a:p>
          <a:p>
            <a:endParaRPr lang="fr-FR" sz="1400" b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2486462" y="355566"/>
            <a:ext cx="5528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EXERCICE 2016/2017 (DOCUMENTS COMPTABLES)</a:t>
            </a:r>
            <a:endParaRPr lang="fr-FR" b="1" dirty="0"/>
          </a:p>
        </p:txBody>
      </p:sp>
      <p:sp>
        <p:nvSpPr>
          <p:cNvPr id="38" name="ZoneTexte 37"/>
          <p:cNvSpPr txBox="1"/>
          <p:nvPr/>
        </p:nvSpPr>
        <p:spPr>
          <a:xfrm>
            <a:off x="4747828" y="790279"/>
            <a:ext cx="225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BILAN</a:t>
            </a:r>
            <a:endParaRPr lang="fr-FR" b="1" dirty="0"/>
          </a:p>
        </p:txBody>
      </p:sp>
      <p:sp>
        <p:nvSpPr>
          <p:cNvPr id="44" name="ZoneTexte 43"/>
          <p:cNvSpPr txBox="1"/>
          <p:nvPr/>
        </p:nvSpPr>
        <p:spPr>
          <a:xfrm>
            <a:off x="4101879" y="2716661"/>
            <a:ext cx="395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COMPTE DE RESULTAT</a:t>
            </a:r>
            <a:endParaRPr lang="fr-FR" b="1" dirty="0"/>
          </a:p>
        </p:txBody>
      </p:sp>
      <p:sp>
        <p:nvSpPr>
          <p:cNvPr id="46" name="Rectangle 45"/>
          <p:cNvSpPr/>
          <p:nvPr/>
        </p:nvSpPr>
        <p:spPr>
          <a:xfrm>
            <a:off x="1675214" y="3055858"/>
            <a:ext cx="2944838" cy="2312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>
            <a:off x="1738506" y="3042170"/>
            <a:ext cx="2363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DEPENSES</a:t>
            </a:r>
            <a:endParaRPr lang="fr-FR" b="1" dirty="0"/>
          </a:p>
        </p:txBody>
      </p:sp>
      <p:sp>
        <p:nvSpPr>
          <p:cNvPr id="48" name="ZoneTexte 47"/>
          <p:cNvSpPr txBox="1"/>
          <p:nvPr/>
        </p:nvSpPr>
        <p:spPr>
          <a:xfrm>
            <a:off x="1775447" y="3379101"/>
            <a:ext cx="354974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Fournitures bureau                            168,74 </a:t>
            </a:r>
          </a:p>
          <a:p>
            <a:r>
              <a:rPr lang="fr-FR" sz="1100" b="1" dirty="0" smtClean="0"/>
              <a:t>Site internet « JIMDO »                      60,00</a:t>
            </a:r>
          </a:p>
          <a:p>
            <a:r>
              <a:rPr lang="fr-FR" sz="1100" b="1" dirty="0" smtClean="0"/>
              <a:t>Assurance                                            183,07</a:t>
            </a:r>
          </a:p>
          <a:p>
            <a:r>
              <a:rPr lang="fr-FR" sz="1100" b="1" dirty="0" smtClean="0"/>
              <a:t>Coupes/ trophées/dotations         2238,19</a:t>
            </a:r>
          </a:p>
          <a:p>
            <a:r>
              <a:rPr lang="fr-FR" sz="1100" b="1" dirty="0" smtClean="0"/>
              <a:t>Frais d’ AGO                                        947,30</a:t>
            </a:r>
          </a:p>
          <a:p>
            <a:r>
              <a:rPr lang="fr-FR" sz="1100" b="1" dirty="0" smtClean="0"/>
              <a:t>Frais postaux                                         35,60</a:t>
            </a:r>
          </a:p>
          <a:p>
            <a:r>
              <a:rPr lang="fr-FR" sz="1100" b="1" dirty="0" smtClean="0"/>
              <a:t>Services bancaires                              -44,23</a:t>
            </a:r>
          </a:p>
          <a:p>
            <a:endParaRPr lang="fr-FR" sz="1100" b="1" dirty="0" smtClean="0"/>
          </a:p>
          <a:p>
            <a:r>
              <a:rPr lang="fr-FR" dirty="0" smtClean="0"/>
              <a:t>                                </a:t>
            </a:r>
            <a:endParaRPr lang="fr-FR" dirty="0"/>
          </a:p>
        </p:txBody>
      </p:sp>
      <p:cxnSp>
        <p:nvCxnSpPr>
          <p:cNvPr id="51" name="Connecteur droit 50"/>
          <p:cNvCxnSpPr/>
          <p:nvPr/>
        </p:nvCxnSpPr>
        <p:spPr>
          <a:xfrm flipV="1">
            <a:off x="3804112" y="4740382"/>
            <a:ext cx="595534" cy="89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1805348" y="4750154"/>
            <a:ext cx="2675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TOTAL                                         3588,67€</a:t>
            </a:r>
          </a:p>
          <a:p>
            <a:endParaRPr lang="fr-FR" dirty="0"/>
          </a:p>
        </p:txBody>
      </p:sp>
      <p:sp>
        <p:nvSpPr>
          <p:cNvPr id="54" name="Rectangle 53"/>
          <p:cNvSpPr/>
          <p:nvPr/>
        </p:nvSpPr>
        <p:spPr>
          <a:xfrm>
            <a:off x="5671622" y="3068572"/>
            <a:ext cx="2902633" cy="230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/>
          <p:cNvSpPr txBox="1"/>
          <p:nvPr/>
        </p:nvSpPr>
        <p:spPr>
          <a:xfrm>
            <a:off x="5686838" y="3074623"/>
            <a:ext cx="1237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RECETTES</a:t>
            </a:r>
          </a:p>
          <a:p>
            <a:endParaRPr lang="fr-FR" dirty="0"/>
          </a:p>
        </p:txBody>
      </p:sp>
      <p:sp>
        <p:nvSpPr>
          <p:cNvPr id="56" name="ZoneTexte 55"/>
          <p:cNvSpPr txBox="1"/>
          <p:nvPr/>
        </p:nvSpPr>
        <p:spPr>
          <a:xfrm>
            <a:off x="5828709" y="3400713"/>
            <a:ext cx="2760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COTISATIONS 2017          3900,00</a:t>
            </a:r>
            <a:endParaRPr lang="fr-FR" sz="1200" b="1" dirty="0"/>
          </a:p>
        </p:txBody>
      </p:sp>
      <p:cxnSp>
        <p:nvCxnSpPr>
          <p:cNvPr id="59" name="Connecteur droit 58"/>
          <p:cNvCxnSpPr/>
          <p:nvPr/>
        </p:nvCxnSpPr>
        <p:spPr>
          <a:xfrm>
            <a:off x="7347431" y="3994372"/>
            <a:ext cx="752622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5837494" y="4141743"/>
            <a:ext cx="2771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TOTAL COT.                                    4000,00</a:t>
            </a:r>
          </a:p>
          <a:p>
            <a:endParaRPr lang="fr-FR" dirty="0"/>
          </a:p>
        </p:txBody>
      </p:sp>
      <p:sp>
        <p:nvSpPr>
          <p:cNvPr id="63" name="ZoneTexte 62"/>
          <p:cNvSpPr txBox="1"/>
          <p:nvPr/>
        </p:nvSpPr>
        <p:spPr>
          <a:xfrm>
            <a:off x="5842198" y="4503629"/>
            <a:ext cx="310896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Intérêts livret A                                       62,47</a:t>
            </a:r>
          </a:p>
          <a:p>
            <a:endParaRPr lang="fr-FR" dirty="0"/>
          </a:p>
        </p:txBody>
      </p:sp>
      <p:cxnSp>
        <p:nvCxnSpPr>
          <p:cNvPr id="66" name="Connecteur droit 65"/>
          <p:cNvCxnSpPr/>
          <p:nvPr/>
        </p:nvCxnSpPr>
        <p:spPr>
          <a:xfrm>
            <a:off x="7896070" y="5214136"/>
            <a:ext cx="6236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ZoneTexte 67"/>
          <p:cNvSpPr txBox="1"/>
          <p:nvPr/>
        </p:nvSpPr>
        <p:spPr>
          <a:xfrm>
            <a:off x="5837494" y="5153706"/>
            <a:ext cx="3685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TOTAL                                              4062,47€</a:t>
            </a:r>
          </a:p>
          <a:p>
            <a:endParaRPr lang="fr-FR" sz="1200" dirty="0"/>
          </a:p>
        </p:txBody>
      </p:sp>
      <p:sp>
        <p:nvSpPr>
          <p:cNvPr id="69" name="ZoneTexte 68"/>
          <p:cNvSpPr txBox="1"/>
          <p:nvPr/>
        </p:nvSpPr>
        <p:spPr>
          <a:xfrm>
            <a:off x="1758455" y="4937631"/>
            <a:ext cx="2787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RESULTAT POSITIF                        473,80€</a:t>
            </a:r>
          </a:p>
          <a:p>
            <a:endParaRPr lang="fr-FR" dirty="0"/>
          </a:p>
        </p:txBody>
      </p:sp>
      <p:cxnSp>
        <p:nvCxnSpPr>
          <p:cNvPr id="72" name="Connecteur droit 71"/>
          <p:cNvCxnSpPr/>
          <p:nvPr/>
        </p:nvCxnSpPr>
        <p:spPr>
          <a:xfrm>
            <a:off x="3727921" y="5214136"/>
            <a:ext cx="6330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ZoneTexte 72"/>
          <p:cNvSpPr txBox="1"/>
          <p:nvPr/>
        </p:nvSpPr>
        <p:spPr>
          <a:xfrm>
            <a:off x="1758455" y="5154410"/>
            <a:ext cx="2722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TOTAL                                          4062,47€</a:t>
            </a:r>
            <a:endParaRPr lang="fr-FR" sz="1200" b="1" dirty="0"/>
          </a:p>
        </p:txBody>
      </p:sp>
      <p:sp>
        <p:nvSpPr>
          <p:cNvPr id="74" name="ZoneTexte 73"/>
          <p:cNvSpPr txBox="1"/>
          <p:nvPr/>
        </p:nvSpPr>
        <p:spPr>
          <a:xfrm>
            <a:off x="4546206" y="5331499"/>
            <a:ext cx="2827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TRESORERIE</a:t>
            </a:r>
            <a:endParaRPr lang="fr-FR" b="1" dirty="0"/>
          </a:p>
        </p:txBody>
      </p:sp>
      <p:sp>
        <p:nvSpPr>
          <p:cNvPr id="76" name="Rectangle 75"/>
          <p:cNvSpPr/>
          <p:nvPr/>
        </p:nvSpPr>
        <p:spPr>
          <a:xfrm>
            <a:off x="1630087" y="5648187"/>
            <a:ext cx="6993406" cy="1140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 77"/>
          <p:cNvSpPr/>
          <p:nvPr/>
        </p:nvSpPr>
        <p:spPr>
          <a:xfrm>
            <a:off x="1888295" y="5638999"/>
            <a:ext cx="67735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 smtClean="0"/>
              <a:t>                      En </a:t>
            </a:r>
            <a:r>
              <a:rPr lang="fr-FR" sz="1100" b="1" dirty="0"/>
              <a:t>banque au 1</a:t>
            </a:r>
            <a:r>
              <a:rPr lang="fr-FR" sz="1100" b="1" baseline="30000" dirty="0"/>
              <a:t>er</a:t>
            </a:r>
            <a:r>
              <a:rPr lang="fr-FR" sz="1100" b="1" dirty="0"/>
              <a:t> Novembre </a:t>
            </a:r>
            <a:r>
              <a:rPr lang="fr-FR" sz="1100" b="1" dirty="0" smtClean="0"/>
              <a:t>2016                                                                             </a:t>
            </a:r>
            <a:r>
              <a:rPr lang="fr-FR" sz="1400" b="1" dirty="0" smtClean="0"/>
              <a:t>8848€</a:t>
            </a:r>
          </a:p>
          <a:p>
            <a:r>
              <a:rPr lang="fr-FR" sz="1100" b="1" dirty="0" smtClean="0"/>
              <a:t>                      Résultat positif                                                                                  +474                                                                   Stocks « balles &amp; vêtements » (2017-2016)                                                      +586                                                                Débiteurs &amp; Créditeurs divers (2016-2017)  </a:t>
            </a:r>
          </a:p>
          <a:p>
            <a:r>
              <a:rPr lang="fr-FR" sz="1100" b="1" dirty="0" smtClean="0"/>
              <a:t>                      En banque au 31 octobre </a:t>
            </a:r>
            <a:r>
              <a:rPr lang="fr-FR" sz="1100" b="1" dirty="0"/>
              <a:t>2017 </a:t>
            </a:r>
            <a:r>
              <a:rPr lang="fr-FR" sz="1100" b="1" dirty="0" smtClean="0"/>
              <a:t>		    	               </a:t>
            </a:r>
            <a:r>
              <a:rPr lang="fr-FR" sz="1400" b="1" dirty="0" smtClean="0"/>
              <a:t>9719€                                                 </a:t>
            </a:r>
          </a:p>
          <a:p>
            <a:r>
              <a:rPr lang="fr-FR" sz="1100" b="1" dirty="0" smtClean="0"/>
              <a:t>                      </a:t>
            </a:r>
            <a:endParaRPr lang="fr-FR" sz="1100" b="1" dirty="0"/>
          </a:p>
        </p:txBody>
      </p:sp>
      <p:cxnSp>
        <p:nvCxnSpPr>
          <p:cNvPr id="81" name="Connecteur droit 80"/>
          <p:cNvCxnSpPr/>
          <p:nvPr/>
        </p:nvCxnSpPr>
        <p:spPr>
          <a:xfrm>
            <a:off x="7850941" y="2423066"/>
            <a:ext cx="563881" cy="13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Image 4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82330"/>
            <a:ext cx="1704975" cy="73914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971815" y="1996234"/>
            <a:ext cx="2546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 smtClean="0">
                <a:solidFill>
                  <a:srgbClr val="FF0000"/>
                </a:solidFill>
              </a:rPr>
              <a:t>Dont livret »a » 8000€</a:t>
            </a:r>
            <a:endParaRPr lang="fr-FR" sz="1000" i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828709" y="3599877"/>
            <a:ext cx="2226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COTISATIONS 2018            100,00</a:t>
            </a:r>
            <a:endParaRPr lang="fr-FR" sz="12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6070752" y="6170104"/>
            <a:ext cx="12707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-190</a:t>
            </a:r>
            <a:endParaRPr lang="fr-FR" sz="11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6905774" y="6209752"/>
            <a:ext cx="170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-------</a:t>
            </a:r>
            <a:endParaRPr lang="fr-FR" dirty="0"/>
          </a:p>
        </p:txBody>
      </p:sp>
      <p:sp>
        <p:nvSpPr>
          <p:cNvPr id="45" name="ZoneTexte 44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chemeClr val="tx2"/>
                </a:solidFill>
              </a:rPr>
              <a:t>D.Doucet</a:t>
            </a:r>
            <a:endParaRPr lang="fr-FR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48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65" y="3565340"/>
            <a:ext cx="864727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852396" y="1192882"/>
            <a:ext cx="84096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+ L</a:t>
            </a:r>
            <a:r>
              <a:rPr lang="fr-FR" sz="2800" b="1" dirty="0" smtClean="0">
                <a:solidFill>
                  <a:srgbClr val="C00000"/>
                </a:solidFill>
              </a:rPr>
              <a:t>es compétitions </a:t>
            </a:r>
            <a:r>
              <a:rPr lang="fr-FR" sz="2800" b="1" dirty="0">
                <a:solidFill>
                  <a:srgbClr val="C00000"/>
                </a:solidFill>
              </a:rPr>
              <a:t>(CIDFA et RFST)</a:t>
            </a:r>
          </a:p>
          <a:p>
            <a:r>
              <a:rPr lang="fr-FR" sz="2800" b="1" dirty="0">
                <a:solidFill>
                  <a:srgbClr val="C00000"/>
                </a:solidFill>
              </a:rPr>
              <a:t>	+ L</a:t>
            </a:r>
            <a:r>
              <a:rPr lang="fr-FR" sz="2800" b="1" dirty="0" smtClean="0">
                <a:solidFill>
                  <a:srgbClr val="C00000"/>
                </a:solidFill>
              </a:rPr>
              <a:t>e championnat de matchplay </a:t>
            </a:r>
            <a:endParaRPr lang="fr-FR" sz="2800" b="1" dirty="0">
              <a:solidFill>
                <a:srgbClr val="C00000"/>
              </a:solidFill>
            </a:endParaRPr>
          </a:p>
          <a:p>
            <a:r>
              <a:rPr lang="fr-FR" sz="2800" b="1" dirty="0">
                <a:solidFill>
                  <a:srgbClr val="C00000"/>
                </a:solidFill>
              </a:rPr>
              <a:t>                      + </a:t>
            </a:r>
            <a:r>
              <a:rPr lang="fr-FR" sz="2800" b="1" dirty="0" smtClean="0">
                <a:solidFill>
                  <a:srgbClr val="C00000"/>
                </a:solidFill>
              </a:rPr>
              <a:t>Le </a:t>
            </a:r>
            <a:r>
              <a:rPr lang="fr-FR" sz="2800" b="1" dirty="0">
                <a:solidFill>
                  <a:srgbClr val="C00000"/>
                </a:solidFill>
              </a:rPr>
              <a:t>Grand Prix </a:t>
            </a:r>
            <a:r>
              <a:rPr lang="fr-FR" sz="2800" b="1" dirty="0" smtClean="0">
                <a:solidFill>
                  <a:srgbClr val="C00000"/>
                </a:solidFill>
              </a:rPr>
              <a:t>GTT </a:t>
            </a:r>
            <a:r>
              <a:rPr lang="fr-FR" sz="2400" b="1" dirty="0" smtClean="0">
                <a:solidFill>
                  <a:srgbClr val="C00000"/>
                </a:solidFill>
              </a:rPr>
              <a:t>(sur </a:t>
            </a:r>
            <a:r>
              <a:rPr lang="fr-FR" sz="2400" b="1" dirty="0">
                <a:solidFill>
                  <a:srgbClr val="C00000"/>
                </a:solidFill>
              </a:rPr>
              <a:t>2 jours)</a:t>
            </a:r>
          </a:p>
          <a:p>
            <a:r>
              <a:rPr lang="fr-FR" sz="2800" b="1" dirty="0">
                <a:solidFill>
                  <a:srgbClr val="C00000"/>
                </a:solidFill>
              </a:rPr>
              <a:t>		       </a:t>
            </a:r>
            <a:r>
              <a:rPr lang="fr-FR" sz="2800" b="1" dirty="0" smtClean="0">
                <a:solidFill>
                  <a:srgbClr val="C00000"/>
                </a:solidFill>
              </a:rPr>
              <a:t>+ Les Sorties hebdomadaires avec Titus</a:t>
            </a:r>
          </a:p>
          <a:p>
            <a:r>
              <a:rPr lang="fr-FR" sz="2800" b="1" dirty="0">
                <a:solidFill>
                  <a:srgbClr val="C00000"/>
                </a:solidFill>
              </a:rPr>
              <a:t>	</a:t>
            </a:r>
            <a:r>
              <a:rPr lang="fr-FR" sz="2800" b="1" dirty="0" smtClean="0">
                <a:solidFill>
                  <a:srgbClr val="C00000"/>
                </a:solidFill>
              </a:rPr>
              <a:t>		    + Les sorties hivernales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Richesse de l’offre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F de Waroquier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96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03828" y="809077"/>
            <a:ext cx="7273662" cy="537590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      </a:t>
            </a:r>
          </a:p>
          <a:p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  Fournitures bureau                169                           350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  Site « JIMDO »                          60                              70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  Assurance                                183                            190 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  Coupes/ trophées                2238                          2700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  Frais d’ AGO                            947                          1000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  Frais postaux                             36                              50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  Services bancaires                   -44                              80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  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44198" y="1469084"/>
            <a:ext cx="4770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                             </a:t>
            </a:r>
            <a:r>
              <a:rPr lang="fr-FR" b="1" dirty="0"/>
              <a:t>C</a:t>
            </a:r>
            <a:r>
              <a:rPr lang="fr-FR" b="1" dirty="0" smtClean="0"/>
              <a:t>OTISATIONS 2017/8           4000</a:t>
            </a:r>
            <a:endParaRPr lang="fr-FR" b="1" dirty="0"/>
          </a:p>
        </p:txBody>
      </p:sp>
      <p:cxnSp>
        <p:nvCxnSpPr>
          <p:cNvPr id="12" name="Connecteur droit 11"/>
          <p:cNvCxnSpPr/>
          <p:nvPr/>
        </p:nvCxnSpPr>
        <p:spPr>
          <a:xfrm flipV="1">
            <a:off x="5452967" y="2106271"/>
            <a:ext cx="1141236" cy="26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385499" y="2097537"/>
            <a:ext cx="325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     4062                      4500</a:t>
            </a:r>
            <a:endParaRPr lang="fr-FR" sz="2000" b="1" dirty="0"/>
          </a:p>
        </p:txBody>
      </p:sp>
      <p:cxnSp>
        <p:nvCxnSpPr>
          <p:cNvPr id="16" name="Connecteur droit 15"/>
          <p:cNvCxnSpPr/>
          <p:nvPr/>
        </p:nvCxnSpPr>
        <p:spPr>
          <a:xfrm>
            <a:off x="5452968" y="5092504"/>
            <a:ext cx="11113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634259" y="5084950"/>
            <a:ext cx="3445347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  3589                          4440</a:t>
            </a:r>
            <a:endParaRPr lang="fr-FR" b="1" dirty="0">
              <a:solidFill>
                <a:schemeClr val="bg1"/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5438900" y="5582312"/>
            <a:ext cx="11254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690464" y="1742860"/>
            <a:ext cx="6494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                           Recettes diverses                      62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080646" y="5593131"/>
            <a:ext cx="6101991" cy="383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FF0000"/>
                </a:solidFill>
              </a:rPr>
              <a:t>RESULTAT                                 +473                             +60</a:t>
            </a:r>
            <a:endParaRPr lang="fr-FR" b="1" i="1" dirty="0">
              <a:solidFill>
                <a:srgbClr val="FF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055194" y="1008090"/>
            <a:ext cx="194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RECETTES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055194" y="2385968"/>
            <a:ext cx="198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DEPENSES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10593" y="280975"/>
            <a:ext cx="4367219" cy="313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461523" y="268425"/>
            <a:ext cx="5129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COMPTE DE RESULTAT 2016/2017 - BUDGET</a:t>
            </a:r>
            <a:endParaRPr lang="fr-FR" b="1" dirty="0"/>
          </a:p>
        </p:txBody>
      </p:sp>
      <p:pic>
        <p:nvPicPr>
          <p:cNvPr id="18" name="Image 17"/>
          <p:cNvPicPr/>
          <p:nvPr/>
        </p:nvPicPr>
        <p:blipFill>
          <a:blip r:embed="rId2"/>
          <a:stretch>
            <a:fillRect/>
          </a:stretch>
        </p:blipFill>
        <p:spPr>
          <a:xfrm>
            <a:off x="193211" y="0"/>
            <a:ext cx="1704975" cy="73914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634259" y="807037"/>
            <a:ext cx="354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  REEL                     BUDGET</a:t>
            </a:r>
            <a:endParaRPr lang="fr-FR" b="1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7868992" y="5084949"/>
            <a:ext cx="9088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7212054" y="5079083"/>
            <a:ext cx="11113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7306284" y="5565682"/>
            <a:ext cx="11254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7329474" y="2106271"/>
            <a:ext cx="11254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7512197" y="1466322"/>
            <a:ext cx="940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4500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8837453" y="825141"/>
            <a:ext cx="1541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RAPPEL 2016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 flipH="1">
            <a:off x="9452472" y="961923"/>
            <a:ext cx="73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i="1" dirty="0"/>
          </a:p>
          <a:p>
            <a:endParaRPr lang="fr-FR" sz="1600" i="1" dirty="0" smtClean="0"/>
          </a:p>
          <a:p>
            <a:r>
              <a:rPr lang="fr-FR" sz="1600" b="1" i="1" dirty="0" smtClean="0"/>
              <a:t>4600</a:t>
            </a:r>
            <a:endParaRPr lang="fr-FR" sz="1600" b="1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9636045" y="1778077"/>
            <a:ext cx="970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69</a:t>
            </a:r>
            <a:endParaRPr lang="fr-FR" sz="1600" b="1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9444069" y="2137049"/>
            <a:ext cx="956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4669</a:t>
            </a:r>
            <a:endParaRPr lang="fr-FR" sz="1600" b="1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9536759" y="2794456"/>
            <a:ext cx="88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319</a:t>
            </a:r>
            <a:endParaRPr lang="fr-FR" sz="1600" b="1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9647718" y="3045015"/>
            <a:ext cx="647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60</a:t>
            </a:r>
            <a:endParaRPr lang="fr-FR" sz="1600" b="1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9551245" y="3304330"/>
            <a:ext cx="773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182</a:t>
            </a:r>
            <a:endParaRPr lang="fr-FR" sz="1600" b="1" i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9459804" y="3591103"/>
            <a:ext cx="956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2552</a:t>
            </a:r>
            <a:endParaRPr lang="fr-FR" sz="1600" b="1" i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9551245" y="3850734"/>
            <a:ext cx="75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832</a:t>
            </a:r>
            <a:endParaRPr lang="fr-FR" sz="1600" b="1" i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9762261" y="4124148"/>
            <a:ext cx="1097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0</a:t>
            </a:r>
            <a:endParaRPr lang="fr-FR" sz="1600" b="1" i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9659193" y="4404454"/>
            <a:ext cx="872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81</a:t>
            </a:r>
            <a:endParaRPr lang="fr-FR" sz="1600" b="1" i="1" dirty="0"/>
          </a:p>
        </p:txBody>
      </p:sp>
      <p:sp>
        <p:nvSpPr>
          <p:cNvPr id="33" name="ZoneTexte 32"/>
          <p:cNvSpPr txBox="1"/>
          <p:nvPr/>
        </p:nvSpPr>
        <p:spPr>
          <a:xfrm>
            <a:off x="9514942" y="5107219"/>
            <a:ext cx="942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4026</a:t>
            </a:r>
            <a:endParaRPr lang="fr-FR" sz="1600" b="1" i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9536759" y="5628323"/>
            <a:ext cx="745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>
                <a:solidFill>
                  <a:srgbClr val="FF0000"/>
                </a:solidFill>
              </a:rPr>
              <a:t>+643</a:t>
            </a:r>
            <a:endParaRPr lang="fr-FR" sz="1600" b="1" i="1" dirty="0">
              <a:solidFill>
                <a:srgbClr val="FF0000"/>
              </a:solidFill>
            </a:endParaRPr>
          </a:p>
        </p:txBody>
      </p:sp>
      <p:cxnSp>
        <p:nvCxnSpPr>
          <p:cNvPr id="36" name="Connecteur droit 35"/>
          <p:cNvCxnSpPr/>
          <p:nvPr/>
        </p:nvCxnSpPr>
        <p:spPr>
          <a:xfrm>
            <a:off x="9292716" y="2137049"/>
            <a:ext cx="87291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9281242" y="5114077"/>
            <a:ext cx="91511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9358972" y="5628323"/>
            <a:ext cx="69550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8777812" y="991703"/>
            <a:ext cx="0" cy="4792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8837453" y="1192756"/>
            <a:ext cx="28163" cy="459193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6542474" y="841847"/>
            <a:ext cx="98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2017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505138" y="802040"/>
            <a:ext cx="1280484" cy="5343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10525856" y="838813"/>
            <a:ext cx="1496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RAPPEL 2015</a:t>
            </a:r>
            <a:endParaRPr lang="fr-FR" sz="1600" b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10806674" y="1469084"/>
            <a:ext cx="670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4575</a:t>
            </a:r>
            <a:endParaRPr lang="fr-FR" sz="1600" b="1" i="1" dirty="0"/>
          </a:p>
        </p:txBody>
      </p:sp>
      <p:sp>
        <p:nvSpPr>
          <p:cNvPr id="44" name="ZoneTexte 43"/>
          <p:cNvSpPr txBox="1"/>
          <p:nvPr/>
        </p:nvSpPr>
        <p:spPr>
          <a:xfrm>
            <a:off x="10997602" y="1778077"/>
            <a:ext cx="619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38</a:t>
            </a:r>
            <a:endParaRPr lang="fr-FR" sz="1600" b="1" i="1" dirty="0"/>
          </a:p>
        </p:txBody>
      </p:sp>
      <p:cxnSp>
        <p:nvCxnSpPr>
          <p:cNvPr id="47" name="Connecteur droit 46"/>
          <p:cNvCxnSpPr/>
          <p:nvPr/>
        </p:nvCxnSpPr>
        <p:spPr>
          <a:xfrm>
            <a:off x="10648310" y="2151369"/>
            <a:ext cx="82852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10820137" y="2128315"/>
            <a:ext cx="1406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461</a:t>
            </a:r>
            <a:r>
              <a:rPr lang="fr-FR" sz="1600" i="1" dirty="0" smtClean="0"/>
              <a:t>3</a:t>
            </a:r>
            <a:endParaRPr lang="fr-FR" sz="1600" i="1" dirty="0"/>
          </a:p>
        </p:txBody>
      </p:sp>
      <p:sp>
        <p:nvSpPr>
          <p:cNvPr id="49" name="ZoneTexte 48"/>
          <p:cNvSpPr txBox="1"/>
          <p:nvPr/>
        </p:nvSpPr>
        <p:spPr>
          <a:xfrm>
            <a:off x="10933899" y="2768319"/>
            <a:ext cx="956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141</a:t>
            </a:r>
            <a:endParaRPr lang="fr-FR" sz="1600" b="1" i="1" dirty="0"/>
          </a:p>
        </p:txBody>
      </p:sp>
      <p:sp>
        <p:nvSpPr>
          <p:cNvPr id="50" name="ZoneTexte 49"/>
          <p:cNvSpPr txBox="1"/>
          <p:nvPr/>
        </p:nvSpPr>
        <p:spPr>
          <a:xfrm>
            <a:off x="11047964" y="3045015"/>
            <a:ext cx="690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60</a:t>
            </a:r>
            <a:endParaRPr lang="fr-FR" sz="1600" b="1" i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10943736" y="3304330"/>
            <a:ext cx="727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178</a:t>
            </a:r>
            <a:endParaRPr lang="fr-FR" sz="1600" b="1" i="1" dirty="0"/>
          </a:p>
        </p:txBody>
      </p:sp>
      <p:sp>
        <p:nvSpPr>
          <p:cNvPr id="52" name="ZoneTexte 51"/>
          <p:cNvSpPr txBox="1"/>
          <p:nvPr/>
        </p:nvSpPr>
        <p:spPr>
          <a:xfrm>
            <a:off x="10859541" y="3596924"/>
            <a:ext cx="1490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2481</a:t>
            </a:r>
            <a:endParaRPr lang="fr-FR" sz="1600" b="1" i="1" dirty="0"/>
          </a:p>
        </p:txBody>
      </p:sp>
      <p:sp>
        <p:nvSpPr>
          <p:cNvPr id="53" name="ZoneTexte 52"/>
          <p:cNvSpPr txBox="1"/>
          <p:nvPr/>
        </p:nvSpPr>
        <p:spPr>
          <a:xfrm>
            <a:off x="10859541" y="3850734"/>
            <a:ext cx="1702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1231</a:t>
            </a:r>
            <a:endParaRPr lang="fr-FR" sz="1600" b="1" i="1" dirty="0"/>
          </a:p>
        </p:txBody>
      </p:sp>
      <p:sp>
        <p:nvSpPr>
          <p:cNvPr id="54" name="ZoneTexte 53"/>
          <p:cNvSpPr txBox="1"/>
          <p:nvPr/>
        </p:nvSpPr>
        <p:spPr>
          <a:xfrm>
            <a:off x="11053093" y="4086975"/>
            <a:ext cx="804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28</a:t>
            </a:r>
            <a:endParaRPr lang="fr-FR" sz="1600" b="1" i="1" dirty="0"/>
          </a:p>
        </p:txBody>
      </p:sp>
      <p:sp>
        <p:nvSpPr>
          <p:cNvPr id="55" name="ZoneTexte 54"/>
          <p:cNvSpPr txBox="1"/>
          <p:nvPr/>
        </p:nvSpPr>
        <p:spPr>
          <a:xfrm>
            <a:off x="10945569" y="4377243"/>
            <a:ext cx="1617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123</a:t>
            </a:r>
            <a:endParaRPr lang="fr-FR" sz="1600" b="1" i="1" dirty="0"/>
          </a:p>
        </p:txBody>
      </p:sp>
      <p:cxnSp>
        <p:nvCxnSpPr>
          <p:cNvPr id="57" name="Connecteur droit 56"/>
          <p:cNvCxnSpPr/>
          <p:nvPr/>
        </p:nvCxnSpPr>
        <p:spPr>
          <a:xfrm>
            <a:off x="10648310" y="5114077"/>
            <a:ext cx="101115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10848088" y="5115286"/>
            <a:ext cx="1237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4242</a:t>
            </a:r>
            <a:endParaRPr lang="fr-FR" sz="1600" b="1" i="1" dirty="0"/>
          </a:p>
        </p:txBody>
      </p:sp>
      <p:cxnSp>
        <p:nvCxnSpPr>
          <p:cNvPr id="60" name="Connecteur droit 59"/>
          <p:cNvCxnSpPr/>
          <p:nvPr/>
        </p:nvCxnSpPr>
        <p:spPr>
          <a:xfrm>
            <a:off x="10732455" y="5654881"/>
            <a:ext cx="87219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10876883" y="5615412"/>
            <a:ext cx="1293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>
                <a:solidFill>
                  <a:srgbClr val="FF0000"/>
                </a:solidFill>
              </a:rPr>
              <a:t>1371</a:t>
            </a:r>
            <a:endParaRPr lang="fr-FR" sz="1600" b="1" i="1" dirty="0">
              <a:solidFill>
                <a:srgbClr val="FF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764322" y="809077"/>
            <a:ext cx="124247" cy="53910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62"/>
          <p:cNvSpPr txBox="1"/>
          <p:nvPr/>
        </p:nvSpPr>
        <p:spPr>
          <a:xfrm>
            <a:off x="10717606" y="5604444"/>
            <a:ext cx="239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+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chemeClr val="tx2"/>
                </a:solidFill>
              </a:rPr>
              <a:t>D.Doucet</a:t>
            </a:r>
            <a:endParaRPr lang="fr-FR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53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Ordre du jour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F.de Waroquier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1890470" y="1196752"/>
            <a:ext cx="832033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Rapport moral du Président sur l’exercice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2017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Approbation du rapport moral du Président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Lecture et approbation du rapport financier relatif à l’exercice du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1/11/2016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au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31/10/2017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tx1"/>
                </a:solidFill>
              </a:rPr>
              <a:t>Quitus au Trésorier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Perspectives pour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2018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Fixation du montant de la cotisation annuelle à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55€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Approbation du budget exercice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2017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2018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Election des Administrateurs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Questions diverses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170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Ordre du jour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F.de Waroquier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1890470" y="1196752"/>
            <a:ext cx="832033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Rapport moral du Président sur l’exercice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2017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Approbation du rapport moral du Président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Lecture et approbation du rapport financier relatif à l’exercice du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1/11/2016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au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31/10/2017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Quitus au Trésorier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tx1"/>
                </a:solidFill>
              </a:rPr>
              <a:t>Perspectives pour </a:t>
            </a:r>
            <a:r>
              <a:rPr lang="fr-FR" sz="2400" b="1" dirty="0" smtClean="0">
                <a:solidFill>
                  <a:schemeClr val="tx1"/>
                </a:solidFill>
              </a:rPr>
              <a:t>2018</a:t>
            </a:r>
            <a:endParaRPr lang="fr-FR" sz="2400" b="1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Fixation du montant de la cotisation annuelle à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55€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Approbation du budget exercice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2017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2018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Election des Administrateurs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Questions diverses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864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72"/>
            <a:ext cx="12126351" cy="661884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94338" y="1624819"/>
            <a:ext cx="9144000" cy="246888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LES  TROPHEES  SOUS  LES</a:t>
            </a:r>
            <a:b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fr-FR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 FRIMATS en 2018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8666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28965" y="135440"/>
            <a:ext cx="7772400" cy="724288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rgbClr val="C00000"/>
                </a:solidFill>
              </a:rPr>
              <a:t>Trophée de la galette </a:t>
            </a:r>
            <a:r>
              <a:rPr lang="fr-FR" sz="4800" b="1" dirty="0" smtClean="0">
                <a:solidFill>
                  <a:srgbClr val="C00000"/>
                </a:solidFill>
              </a:rPr>
              <a:t>2018</a:t>
            </a:r>
            <a:endParaRPr lang="fr-FR" sz="48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81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12033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  C. DELAUME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720462" y="798920"/>
            <a:ext cx="6400800" cy="829141"/>
          </a:xfrm>
        </p:spPr>
        <p:txBody>
          <a:bodyPr>
            <a:normAutofit fontScale="25000" lnSpcReduction="20000"/>
          </a:bodyPr>
          <a:lstStyle/>
          <a:p>
            <a:r>
              <a:rPr lang="fr-FR" sz="96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fr-FR" sz="9600" b="1" baseline="30000" dirty="0">
                <a:solidFill>
                  <a:schemeClr val="accent6">
                    <a:lumMod val="75000"/>
                  </a:schemeClr>
                </a:solidFill>
              </a:rPr>
              <a:t>ème</a:t>
            </a:r>
            <a:r>
              <a:rPr lang="fr-FR" sz="9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9600" b="1" dirty="0" smtClean="0">
                <a:solidFill>
                  <a:schemeClr val="accent6">
                    <a:lumMod val="75000"/>
                  </a:schemeClr>
                </a:solidFill>
              </a:rPr>
              <a:t>édition </a:t>
            </a:r>
            <a:r>
              <a:rPr lang="fr-FR" sz="9600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fr-FR" sz="9600" b="1" dirty="0" smtClean="0">
                <a:solidFill>
                  <a:schemeClr val="accent6">
                    <a:lumMod val="75000"/>
                  </a:schemeClr>
                </a:solidFill>
              </a:rPr>
              <a:t>u golf de </a:t>
            </a:r>
            <a:r>
              <a:rPr lang="fr-FR" sz="9600" b="1" dirty="0">
                <a:solidFill>
                  <a:schemeClr val="accent6">
                    <a:lumMod val="75000"/>
                  </a:schemeClr>
                </a:solidFill>
              </a:rPr>
              <a:t>Verrières le Buisson (91</a:t>
            </a:r>
            <a:r>
              <a:rPr lang="fr-FR" sz="9600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r>
              <a:rPr lang="fr-FR" sz="9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1200" b="1" dirty="0" smtClean="0">
                <a:solidFill>
                  <a:schemeClr val="accent5">
                    <a:lumMod val="75000"/>
                  </a:schemeClr>
                </a:solidFill>
              </a:rPr>
              <a:t>Mardi 16 </a:t>
            </a:r>
            <a:r>
              <a:rPr lang="fr-FR" sz="11200" b="1" dirty="0">
                <a:solidFill>
                  <a:schemeClr val="accent5">
                    <a:lumMod val="75000"/>
                  </a:schemeClr>
                </a:solidFill>
              </a:rPr>
              <a:t>janvier   </a:t>
            </a:r>
          </a:p>
          <a:p>
            <a:endParaRPr lang="fr-FR" b="1" dirty="0">
              <a:solidFill>
                <a:srgbClr val="00B050"/>
              </a:solidFill>
            </a:endParaRPr>
          </a:p>
          <a:p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68508" y="1722542"/>
            <a:ext cx="26664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Golf </a:t>
            </a:r>
            <a:r>
              <a:rPr lang="fr-FR" sz="2400" b="1" dirty="0" smtClean="0"/>
              <a:t>compact : </a:t>
            </a:r>
            <a:r>
              <a:rPr lang="fr-FR" sz="2400" b="1" dirty="0"/>
              <a:t>9T</a:t>
            </a:r>
          </a:p>
          <a:p>
            <a:pPr algn="ctr"/>
            <a:r>
              <a:rPr lang="fr-FR" sz="2400" b="1" dirty="0"/>
              <a:t>1 putter et 3 clubs</a:t>
            </a:r>
          </a:p>
          <a:p>
            <a:pPr algn="ctr"/>
            <a:r>
              <a:rPr lang="fr-FR" sz="2400" b="1" dirty="0"/>
              <a:t>    </a:t>
            </a:r>
          </a:p>
          <a:p>
            <a:pPr algn="ctr"/>
            <a:r>
              <a:rPr lang="fr-FR" sz="2800" b="1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4560" y="4195972"/>
            <a:ext cx="51749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/>
              <a:t>Goûter façon «auberge espagnole» avec </a:t>
            </a:r>
            <a:r>
              <a:rPr lang="fr-FR" sz="2400" b="1" dirty="0" smtClean="0"/>
              <a:t>galettes </a:t>
            </a:r>
            <a:r>
              <a:rPr lang="fr-FR" sz="2400" b="1" dirty="0"/>
              <a:t>et </a:t>
            </a:r>
            <a:r>
              <a:rPr lang="fr-FR" sz="2400" b="1" dirty="0" smtClean="0"/>
              <a:t>pâtisseries </a:t>
            </a:r>
            <a:r>
              <a:rPr lang="fr-FR" sz="2400" b="1" dirty="0"/>
              <a:t>maison  </a:t>
            </a:r>
          </a:p>
          <a:p>
            <a:endParaRPr lang="fr-FR" sz="1600" b="1" dirty="0"/>
          </a:p>
        </p:txBody>
      </p:sp>
      <p:sp>
        <p:nvSpPr>
          <p:cNvPr id="8" name="Rectangle 7"/>
          <p:cNvSpPr/>
          <p:nvPr/>
        </p:nvSpPr>
        <p:spPr>
          <a:xfrm>
            <a:off x="8768843" y="1805269"/>
            <a:ext cx="286043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Concours de putting</a:t>
            </a:r>
            <a:endParaRPr lang="fr-FR" sz="2400" b="1" dirty="0"/>
          </a:p>
          <a:p>
            <a:pPr algn="ctr"/>
            <a:r>
              <a:rPr lang="fr-FR" sz="2400" b="1" dirty="0"/>
              <a:t>s</a:t>
            </a:r>
            <a:r>
              <a:rPr lang="fr-FR" sz="2400" b="1" dirty="0" smtClean="0"/>
              <a:t>ur tapis</a:t>
            </a:r>
            <a:endParaRPr lang="fr-FR" sz="2400" b="1" dirty="0"/>
          </a:p>
          <a:p>
            <a:pPr algn="ctr"/>
            <a:r>
              <a:rPr lang="fr-FR" b="1" dirty="0"/>
              <a:t>    </a:t>
            </a:r>
          </a:p>
          <a:p>
            <a:pPr algn="ctr"/>
            <a:r>
              <a:rPr lang="fr-FR" sz="2800" b="1" dirty="0"/>
              <a:t> </a:t>
            </a:r>
            <a:endParaRPr lang="fr-FR" sz="2800" dirty="0"/>
          </a:p>
        </p:txBody>
      </p:sp>
      <p:pic>
        <p:nvPicPr>
          <p:cNvPr id="4100" name="Picture 4" descr="C:\Users\Catherine\Documents\Golf Tee Time\EVENEMENTS-DIVERS\TrophéeGalette\TrophéeGalette2017\GaletteC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8800" y="-5314950"/>
            <a:ext cx="4352000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302" y="1694842"/>
            <a:ext cx="4883150" cy="188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Catherine\Documents\Golf Tee Time\EVENEMENTS-DIVERS\TrophéeGalette\TrophéeGalette2017\GaletteC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868" y="3830534"/>
            <a:ext cx="4544000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 descr="http://www.le-mesnil-aubry.fr/wp-content/uploads/2015/01/GALETTE-DES-ROIS-DU-GUIDE-DE-PIERRETTE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85" y="5072743"/>
            <a:ext cx="2271486" cy="12318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748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9766" y="135382"/>
            <a:ext cx="10956166" cy="1893293"/>
          </a:xfrm>
        </p:spPr>
        <p:txBody>
          <a:bodyPr>
            <a:noAutofit/>
          </a:bodyPr>
          <a:lstStyle/>
          <a:p>
            <a:pPr algn="ctr"/>
            <a:r>
              <a:rPr lang="fr-FR" sz="4800" b="1" dirty="0" smtClean="0">
                <a:solidFill>
                  <a:srgbClr val="C00000"/>
                </a:solidFill>
              </a:rPr>
              <a:t>Coupe de la Chandeleur 2018</a:t>
            </a:r>
            <a:r>
              <a:rPr lang="fr-FR" sz="4800" b="1" dirty="0" smtClean="0">
                <a:solidFill>
                  <a:srgbClr val="FF0000"/>
                </a:solidFill>
              </a:rPr>
              <a:t/>
            </a:r>
            <a:br>
              <a:rPr lang="fr-FR" sz="48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2ème édition au  golf du Stade Français Haras Lupin (Vaucresson) </a:t>
            </a:r>
            <a:b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r-FR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Mardi 6 février   </a:t>
            </a: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</a:rPr>
              <a:t>      </a:t>
            </a:r>
            <a:endParaRPr lang="fr-F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Espace réservé du contenu 3" descr="http://www.stadefrancais.com/sites/default/files/imce/sf-g.veysset/haras-lupin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25" y="1690688"/>
            <a:ext cx="4248150" cy="23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691820" y="1839980"/>
            <a:ext cx="548641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prstClr val="black"/>
                </a:solidFill>
              </a:rPr>
              <a:t>Compétition amicale sur 9 T en </a:t>
            </a:r>
            <a:r>
              <a:rPr lang="fr-FR" sz="2400" b="1" dirty="0" err="1" smtClean="0">
                <a:solidFill>
                  <a:prstClr val="black"/>
                </a:solidFill>
              </a:rPr>
              <a:t>sfd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err="1" smtClean="0">
                <a:solidFill>
                  <a:prstClr val="black"/>
                </a:solidFill>
              </a:rPr>
              <a:t>ind</a:t>
            </a:r>
            <a:endParaRPr lang="fr-FR" sz="2400" b="1" dirty="0">
              <a:solidFill>
                <a:prstClr val="black"/>
              </a:solidFill>
            </a:endParaRPr>
          </a:p>
          <a:p>
            <a:pPr lvl="0" algn="ctr"/>
            <a:r>
              <a:rPr lang="fr-FR" sz="2400" b="1" dirty="0" smtClean="0">
                <a:solidFill>
                  <a:prstClr val="black"/>
                </a:solidFill>
              </a:rPr>
              <a:t>avec 14 clubs et goûter autour de crêpes et chocolat chaud</a:t>
            </a:r>
            <a:endParaRPr lang="fr-FR" sz="2400" b="1" dirty="0">
              <a:solidFill>
                <a:prstClr val="black"/>
              </a:solidFill>
            </a:endParaRPr>
          </a:p>
          <a:p>
            <a:pPr lvl="0" algn="ctr"/>
            <a:r>
              <a:rPr lang="fr-FR" b="1" dirty="0">
                <a:solidFill>
                  <a:prstClr val="black"/>
                </a:solidFill>
              </a:rPr>
              <a:t>   </a:t>
            </a:r>
            <a:r>
              <a:rPr lang="fr-FR" sz="2800" b="1" dirty="0" smtClean="0">
                <a:solidFill>
                  <a:prstClr val="black"/>
                </a:solidFill>
              </a:rPr>
              <a:t> </a:t>
            </a:r>
            <a:endParaRPr lang="fr-FR" sz="2800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81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829" y="6464649"/>
            <a:ext cx="96996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Catherine\Documents\Golf Tee Time\EVENEMENTS-DIVERS\CoupeChandeleur\CoupeChandeleur2017\P11005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4955" b="6145"/>
          <a:stretch/>
        </p:blipFill>
        <p:spPr bwMode="auto">
          <a:xfrm>
            <a:off x="6084265" y="3106600"/>
            <a:ext cx="470152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13" y="4547305"/>
            <a:ext cx="3249637" cy="153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47338" y="247928"/>
            <a:ext cx="9353305" cy="76908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Sorties en </a:t>
            </a:r>
            <a:r>
              <a:rPr lang="fr-FR" b="1" dirty="0" smtClean="0">
                <a:solidFill>
                  <a:srgbClr val="C00000"/>
                </a:solidFill>
              </a:rPr>
              <a:t>semaine et TITUS 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459790" y="6452163"/>
            <a:ext cx="2411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Sophie Hude-</a:t>
            </a:r>
            <a:r>
              <a:rPr lang="fr-FR" sz="1200" b="1" dirty="0" err="1" smtClean="0">
                <a:solidFill>
                  <a:schemeClr val="tx2"/>
                </a:solidFill>
              </a:rPr>
              <a:t>Tarbé</a:t>
            </a:r>
            <a:r>
              <a:rPr lang="fr-FR" sz="1200" b="1" dirty="0" smtClean="0">
                <a:solidFill>
                  <a:schemeClr val="tx2"/>
                </a:solidFill>
              </a:rPr>
              <a:t> de St </a:t>
            </a:r>
            <a:r>
              <a:rPr lang="fr-FR" sz="1200" b="1" dirty="0" err="1" smtClean="0">
                <a:solidFill>
                  <a:schemeClr val="tx2"/>
                </a:solidFill>
              </a:rPr>
              <a:t>Hardouin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11524" y="1061957"/>
            <a:ext cx="8640959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     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31 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</a:rPr>
              <a:t>sorties, du 8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</a:rPr>
              <a:t>mars au 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27 novembre 2018</a:t>
            </a:r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</a:rPr>
              <a:t>                              essentiellement, </a:t>
            </a:r>
            <a:r>
              <a:rPr lang="fr-FR" sz="3200" b="1" u="sng" dirty="0">
                <a:solidFill>
                  <a:schemeClr val="accent5">
                    <a:lumMod val="75000"/>
                  </a:schemeClr>
                </a:solidFill>
              </a:rPr>
              <a:t>le mardi 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endParaRPr lang="fr-FR" sz="20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1400" b="1" dirty="0">
              <a:solidFill>
                <a:srgbClr val="002060"/>
              </a:solidFill>
            </a:endParaRPr>
          </a:p>
          <a:p>
            <a:r>
              <a:rPr lang="fr-FR" sz="3200" b="1" dirty="0">
                <a:solidFill>
                  <a:schemeClr val="accent5">
                    <a:lumMod val="75000"/>
                  </a:schemeClr>
                </a:solidFill>
              </a:rPr>
              <a:t>3 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caractéristiques pour 2018 :</a:t>
            </a:r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</a:rPr>
              <a:t>Alternance </a:t>
            </a:r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</a:rPr>
              <a:t> totale des sorties en 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</a:rPr>
              <a:t>stableford individuel « Titus Cup </a:t>
            </a:r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</a:rPr>
              <a:t>» et des 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</a:rPr>
              <a:t>sorties avec des </a:t>
            </a:r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</a:rPr>
              <a:t>nouvelles formules 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</a:rPr>
              <a:t>de jeu </a:t>
            </a:r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</a:rPr>
              <a:t>variées……….</a:t>
            </a:r>
            <a:endParaRPr lang="fr-FR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</a:rPr>
              <a:t>18 golfs </a:t>
            </a:r>
            <a:r>
              <a:rPr lang="fr-FR" sz="3200" b="1" dirty="0" smtClean="0">
                <a:solidFill>
                  <a:schemeClr val="accent6">
                    <a:lumMod val="75000"/>
                  </a:schemeClr>
                </a:solidFill>
              </a:rPr>
              <a:t>différents</a:t>
            </a:r>
            <a:endParaRPr lang="fr-FR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tx2"/>
                </a:solidFill>
              </a:rPr>
              <a:t>Possibilité </a:t>
            </a:r>
            <a:r>
              <a:rPr lang="fr-FR" sz="3200" b="1" dirty="0" smtClean="0">
                <a:solidFill>
                  <a:schemeClr val="tx2"/>
                </a:solidFill>
              </a:rPr>
              <a:t>offerte à </a:t>
            </a:r>
            <a:r>
              <a:rPr lang="fr-FR" sz="3200" b="1" dirty="0">
                <a:solidFill>
                  <a:schemeClr val="tx2"/>
                </a:solidFill>
              </a:rPr>
              <a:t>nos </a:t>
            </a:r>
            <a:r>
              <a:rPr lang="fr-FR" sz="3200" b="1" dirty="0" smtClean="0">
                <a:solidFill>
                  <a:schemeClr val="tx2"/>
                </a:solidFill>
              </a:rPr>
              <a:t>alertes ’’vétérans’’</a:t>
            </a:r>
          </a:p>
          <a:p>
            <a:r>
              <a:rPr lang="fr-FR" sz="3200" b="1" dirty="0" smtClean="0">
                <a:solidFill>
                  <a:schemeClr val="tx2"/>
                </a:solidFill>
              </a:rPr>
              <a:t>     </a:t>
            </a:r>
            <a:r>
              <a:rPr lang="fr-FR" sz="2800" b="1" dirty="0" smtClean="0">
                <a:solidFill>
                  <a:schemeClr val="tx2"/>
                </a:solidFill>
              </a:rPr>
              <a:t>(+ </a:t>
            </a:r>
            <a:r>
              <a:rPr lang="fr-FR" sz="2800" b="1" dirty="0">
                <a:solidFill>
                  <a:schemeClr val="tx2"/>
                </a:solidFill>
              </a:rPr>
              <a:t>80 ans) </a:t>
            </a:r>
            <a:r>
              <a:rPr lang="fr-FR" sz="3200" b="1" dirty="0">
                <a:solidFill>
                  <a:schemeClr val="tx2"/>
                </a:solidFill>
              </a:rPr>
              <a:t>de partir des boules </a:t>
            </a:r>
            <a:r>
              <a:rPr lang="fr-FR" sz="3200" b="1" dirty="0" smtClean="0">
                <a:solidFill>
                  <a:schemeClr val="tx2"/>
                </a:solidFill>
              </a:rPr>
              <a:t>« </a:t>
            </a:r>
            <a:r>
              <a:rPr lang="fr-FR" sz="3200" b="1" dirty="0" smtClean="0">
                <a:solidFill>
                  <a:srgbClr val="0070C0"/>
                </a:solidFill>
              </a:rPr>
              <a:t>bleues 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»</a:t>
            </a:r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3200" b="1" dirty="0">
              <a:solidFill>
                <a:srgbClr val="FF0000"/>
              </a:solidFill>
            </a:endParaRPr>
          </a:p>
          <a:p>
            <a:endParaRPr lang="fr-FR" sz="3200" b="1" dirty="0">
              <a:solidFill>
                <a:srgbClr val="002060"/>
              </a:solidFill>
            </a:endParaRPr>
          </a:p>
          <a:p>
            <a:endParaRPr lang="fr-FR" sz="3200" b="1" dirty="0">
              <a:solidFill>
                <a:srgbClr val="002060"/>
              </a:solidFill>
            </a:endParaRPr>
          </a:p>
          <a:p>
            <a:endParaRPr lang="fr-F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57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23889" y="260647"/>
            <a:ext cx="10255347" cy="773327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Sorties en semaine et </a:t>
            </a:r>
            <a:r>
              <a:rPr lang="fr-FR" b="1" dirty="0" smtClean="0">
                <a:solidFill>
                  <a:srgbClr val="C00000"/>
                </a:solidFill>
              </a:rPr>
              <a:t>Titus 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195619" y="6497662"/>
            <a:ext cx="2902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Sophie </a:t>
            </a:r>
            <a:r>
              <a:rPr lang="fr-FR" sz="1200" b="1" dirty="0">
                <a:solidFill>
                  <a:schemeClr val="tx2"/>
                </a:solidFill>
              </a:rPr>
              <a:t>Hude-</a:t>
            </a:r>
            <a:r>
              <a:rPr lang="fr-FR" sz="1200" b="1" dirty="0" err="1">
                <a:solidFill>
                  <a:schemeClr val="tx2"/>
                </a:solidFill>
              </a:rPr>
              <a:t>Tarbé</a:t>
            </a:r>
            <a:r>
              <a:rPr lang="fr-FR" sz="1200" b="1" dirty="0">
                <a:solidFill>
                  <a:schemeClr val="tx2"/>
                </a:solidFill>
              </a:rPr>
              <a:t> de St </a:t>
            </a:r>
            <a:r>
              <a:rPr lang="fr-FR" sz="1200" b="1" dirty="0" err="1">
                <a:solidFill>
                  <a:schemeClr val="tx2"/>
                </a:solidFill>
              </a:rPr>
              <a:t>Hardouin</a:t>
            </a:r>
            <a:endParaRPr lang="fr-FR" sz="1200" b="1" dirty="0">
              <a:solidFill>
                <a:schemeClr val="tx2"/>
              </a:solidFill>
            </a:endParaRPr>
          </a:p>
          <a:p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75522" y="1124744"/>
            <a:ext cx="864095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     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31 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</a:rPr>
              <a:t>sorties, du 8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</a:rPr>
              <a:t>mars au 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27 novembre 2018</a:t>
            </a:r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</a:rPr>
              <a:t>                        essentiellement, </a:t>
            </a:r>
            <a:r>
              <a:rPr lang="fr-FR" sz="3200" b="1" u="sng" dirty="0">
                <a:solidFill>
                  <a:schemeClr val="accent5">
                    <a:lumMod val="75000"/>
                  </a:schemeClr>
                </a:solidFill>
              </a:rPr>
              <a:t>le mardi 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endParaRPr lang="fr-FR" sz="20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1400" b="1" dirty="0">
              <a:solidFill>
                <a:srgbClr val="002060"/>
              </a:solidFill>
            </a:endParaRPr>
          </a:p>
          <a:p>
            <a:endParaRPr lang="fr-FR" sz="3200" b="1" dirty="0">
              <a:solidFill>
                <a:srgbClr val="FF0000"/>
              </a:solidFill>
            </a:endParaRPr>
          </a:p>
          <a:p>
            <a:endParaRPr lang="fr-FR" sz="3200" b="1" dirty="0">
              <a:solidFill>
                <a:srgbClr val="002060"/>
              </a:solidFill>
            </a:endParaRPr>
          </a:p>
          <a:p>
            <a:endParaRPr lang="fr-FR" sz="3200" b="1" dirty="0">
              <a:solidFill>
                <a:srgbClr val="002060"/>
              </a:solidFill>
            </a:endParaRPr>
          </a:p>
          <a:p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942509" y="2244546"/>
            <a:ext cx="4468501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800" b="1" dirty="0" err="1">
                <a:solidFill>
                  <a:schemeClr val="accent6">
                    <a:lumMod val="75000"/>
                  </a:schemeClr>
                </a:solidFill>
              </a:rPr>
              <a:t>Béthemont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Boucles de Seine</a:t>
            </a:r>
          </a:p>
          <a:p>
            <a:pPr lvl="0"/>
            <a:r>
              <a:rPr lang="fr-FR" sz="2800" b="1" dirty="0" err="1">
                <a:solidFill>
                  <a:schemeClr val="accent6">
                    <a:lumMod val="75000"/>
                  </a:schemeClr>
                </a:solidFill>
              </a:rPr>
              <a:t>Feucherolles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Forges les 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Bains</a:t>
            </a:r>
          </a:p>
          <a:p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Fourqueux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Guerville</a:t>
            </a:r>
          </a:p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La Vaucouleurs 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« Vallons et Rivière »</a:t>
            </a:r>
            <a:endParaRPr lang="fr-FR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Le Tremblay</a:t>
            </a:r>
          </a:p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Marivaux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sz="2800" b="1" dirty="0" smtClean="0">
              <a:solidFill>
                <a:srgbClr val="FF0000"/>
              </a:solidFill>
            </a:endParaRPr>
          </a:p>
          <a:p>
            <a:endParaRPr lang="fr-FR" sz="2800" b="1" dirty="0">
              <a:solidFill>
                <a:srgbClr val="FF0000"/>
              </a:solidFill>
            </a:endParaRPr>
          </a:p>
          <a:p>
            <a:endParaRPr lang="fr-FR" sz="2800" b="1" dirty="0"/>
          </a:p>
          <a:p>
            <a:pPr lvl="0"/>
            <a:r>
              <a:rPr lang="fr-FR" sz="2000" b="1" dirty="0">
                <a:solidFill>
                  <a:srgbClr val="FF0000"/>
                </a:solidFill>
              </a:rPr>
              <a:t>  </a:t>
            </a:r>
            <a:endParaRPr lang="fr-FR" sz="2000" b="1" dirty="0"/>
          </a:p>
          <a:p>
            <a:pPr lvl="0"/>
            <a:r>
              <a:rPr lang="fr-FR" sz="2800" b="1" dirty="0"/>
              <a:t> </a:t>
            </a:r>
          </a:p>
          <a:p>
            <a:pPr lvl="0"/>
            <a:endParaRPr lang="fr-FR" sz="2800" b="1" dirty="0"/>
          </a:p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577996" y="2244546"/>
            <a:ext cx="398250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La Queue lez Yvelines</a:t>
            </a:r>
          </a:p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National 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« Aigle »</a:t>
            </a:r>
          </a:p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St. Aubin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St. Marc</a:t>
            </a:r>
          </a:p>
          <a:p>
            <a:pPr lvl="0"/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Saint Quentin en 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Yvelines</a:t>
            </a:r>
          </a:p>
          <a:p>
            <a:pPr lvl="0"/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Seraincourt</a:t>
            </a:r>
            <a:endParaRPr lang="fr-FR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Rochefort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r>
              <a:rPr lang="fr-FR" sz="2800" b="1" dirty="0" err="1">
                <a:solidFill>
                  <a:schemeClr val="accent6">
                    <a:lumMod val="75000"/>
                  </a:schemeClr>
                </a:solidFill>
              </a:rPr>
              <a:t>Villarceaux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fr-FR" sz="2800" b="1" dirty="0" err="1" smtClean="0">
                <a:solidFill>
                  <a:schemeClr val="accent6">
                    <a:lumMod val="75000"/>
                  </a:schemeClr>
                </a:solidFill>
              </a:rPr>
              <a:t>Villennes</a:t>
            </a:r>
            <a:endParaRPr lang="fr-FR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8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260648"/>
            <a:ext cx="9197279" cy="792088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Sorties en semaine et Titus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78809" y="6481013"/>
            <a:ext cx="2419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Sophie Hude-</a:t>
            </a:r>
            <a:r>
              <a:rPr lang="fr-FR" sz="1200" b="1" dirty="0" err="1">
                <a:solidFill>
                  <a:schemeClr val="tx2"/>
                </a:solidFill>
              </a:rPr>
              <a:t>Tarbé</a:t>
            </a:r>
            <a:r>
              <a:rPr lang="fr-FR" sz="1200" b="1" dirty="0">
                <a:solidFill>
                  <a:schemeClr val="tx2"/>
                </a:solidFill>
              </a:rPr>
              <a:t> de St </a:t>
            </a:r>
            <a:r>
              <a:rPr lang="fr-FR" sz="1200" b="1" dirty="0" err="1">
                <a:solidFill>
                  <a:schemeClr val="tx2"/>
                </a:solidFill>
              </a:rPr>
              <a:t>Hardouin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75521" y="1052736"/>
            <a:ext cx="8640960" cy="7771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           </a:t>
            </a:r>
            <a:r>
              <a:rPr lang="fr-FR" sz="3200" b="1" dirty="0" smtClean="0">
                <a:solidFill>
                  <a:schemeClr val="accent5">
                    <a:lumMod val="50000"/>
                  </a:schemeClr>
                </a:solidFill>
              </a:rPr>
              <a:t>31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</a:rPr>
              <a:t>sorties, du </a:t>
            </a:r>
            <a:r>
              <a:rPr lang="fr-FR" sz="3200" b="1" dirty="0" smtClean="0">
                <a:solidFill>
                  <a:schemeClr val="accent5">
                    <a:lumMod val="50000"/>
                  </a:schemeClr>
                </a:solidFill>
              </a:rPr>
              <a:t>8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</a:rPr>
              <a:t>mars au </a:t>
            </a:r>
            <a:r>
              <a:rPr lang="fr-FR" sz="3200" b="1" dirty="0" smtClean="0">
                <a:solidFill>
                  <a:schemeClr val="accent5">
                    <a:lumMod val="50000"/>
                  </a:schemeClr>
                </a:solidFill>
              </a:rPr>
              <a:t>27 novembre</a:t>
            </a:r>
            <a:endParaRPr lang="fr-FR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sz="3200" b="1" dirty="0" smtClean="0">
                <a:solidFill>
                  <a:srgbClr val="FF0000"/>
                </a:solidFill>
              </a:rPr>
              <a:t>                </a:t>
            </a:r>
            <a:r>
              <a:rPr lang="fr-FR" sz="3200" b="1" u="sng" dirty="0" smtClean="0">
                <a:solidFill>
                  <a:srgbClr val="C00000"/>
                </a:solidFill>
              </a:rPr>
              <a:t>Maintien des principes de 2017</a:t>
            </a:r>
          </a:p>
          <a:p>
            <a:endParaRPr lang="fr-FR" sz="1600" b="1" dirty="0">
              <a:solidFill>
                <a:srgbClr val="002060"/>
              </a:solidFill>
            </a:endParaRPr>
          </a:p>
          <a:p>
            <a:r>
              <a:rPr lang="fr-FR" sz="2800" b="1" dirty="0">
                <a:solidFill>
                  <a:srgbClr val="002060"/>
                </a:solidFill>
              </a:rPr>
              <a:t>Alternance de :</a:t>
            </a:r>
          </a:p>
          <a:p>
            <a:endParaRPr lang="fr-FR" sz="1100" b="1" dirty="0">
              <a:solidFill>
                <a:srgbClr val="00206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002060"/>
                </a:solidFill>
              </a:rPr>
              <a:t>Sorties Titus Cup en </a:t>
            </a:r>
            <a:r>
              <a:rPr lang="fr-FR" sz="2800" b="1" dirty="0" err="1" smtClean="0">
                <a:solidFill>
                  <a:srgbClr val="002060"/>
                </a:solidFill>
              </a:rPr>
              <a:t>stableford</a:t>
            </a:r>
            <a:r>
              <a:rPr lang="fr-FR" sz="2800" b="1" dirty="0" smtClean="0">
                <a:solidFill>
                  <a:srgbClr val="002060"/>
                </a:solidFill>
              </a:rPr>
              <a:t> </a:t>
            </a:r>
            <a:r>
              <a:rPr lang="fr-FR" sz="2800" b="1" dirty="0" err="1" smtClean="0">
                <a:solidFill>
                  <a:srgbClr val="002060"/>
                </a:solidFill>
              </a:rPr>
              <a:t>ind</a:t>
            </a:r>
            <a:r>
              <a:rPr lang="fr-FR" sz="2800" b="1" dirty="0" smtClean="0">
                <a:solidFill>
                  <a:srgbClr val="002060"/>
                </a:solidFill>
              </a:rPr>
              <a:t>. (</a:t>
            </a:r>
            <a:r>
              <a:rPr lang="fr-FR" sz="2400" b="1" dirty="0" smtClean="0">
                <a:solidFill>
                  <a:srgbClr val="002060"/>
                </a:solidFill>
              </a:rPr>
              <a:t>50% des </a:t>
            </a:r>
            <a:r>
              <a:rPr lang="fr-FR" sz="2400" b="1" dirty="0">
                <a:solidFill>
                  <a:srgbClr val="002060"/>
                </a:solidFill>
              </a:rPr>
              <a:t>sorties</a:t>
            </a:r>
            <a:r>
              <a:rPr lang="fr-FR" sz="2800" b="1" dirty="0">
                <a:solidFill>
                  <a:srgbClr val="002060"/>
                </a:solidFill>
              </a:rPr>
              <a:t>), avec classement à la journée et au cumul sur l’année. </a:t>
            </a:r>
          </a:p>
          <a:p>
            <a:endParaRPr lang="fr-FR" sz="1100" b="1" dirty="0">
              <a:solidFill>
                <a:srgbClr val="002060"/>
              </a:solidFill>
            </a:endParaRPr>
          </a:p>
          <a:p>
            <a:r>
              <a:rPr lang="fr-FR" sz="2800" b="1" dirty="0">
                <a:solidFill>
                  <a:srgbClr val="002060"/>
                </a:solidFill>
              </a:rPr>
              <a:t>et de</a:t>
            </a:r>
          </a:p>
          <a:p>
            <a:endParaRPr lang="fr-FR" sz="1100" b="1" dirty="0">
              <a:solidFill>
                <a:srgbClr val="00206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002060"/>
                </a:solidFill>
              </a:rPr>
              <a:t>Sorties </a:t>
            </a:r>
            <a:r>
              <a:rPr lang="fr-FR" sz="2800" b="1" dirty="0" smtClean="0">
                <a:solidFill>
                  <a:srgbClr val="002060"/>
                </a:solidFill>
              </a:rPr>
              <a:t>(</a:t>
            </a:r>
            <a:r>
              <a:rPr lang="fr-FR" sz="2400" b="1" dirty="0" smtClean="0">
                <a:solidFill>
                  <a:srgbClr val="002060"/>
                </a:solidFill>
              </a:rPr>
              <a:t>50% </a:t>
            </a:r>
            <a:r>
              <a:rPr lang="fr-FR" sz="2400" b="1" dirty="0">
                <a:solidFill>
                  <a:srgbClr val="002060"/>
                </a:solidFill>
              </a:rPr>
              <a:t>des sorties</a:t>
            </a:r>
            <a:r>
              <a:rPr lang="fr-FR" sz="2800" b="1" dirty="0">
                <a:solidFill>
                  <a:srgbClr val="002060"/>
                </a:solidFill>
              </a:rPr>
              <a:t>) avec des formules </a:t>
            </a:r>
            <a:r>
              <a:rPr lang="fr-FR" sz="2800" b="1" dirty="0" smtClean="0">
                <a:solidFill>
                  <a:srgbClr val="002060"/>
                </a:solidFill>
              </a:rPr>
              <a:t>variées,</a:t>
            </a:r>
          </a:p>
          <a:p>
            <a:pPr algn="just"/>
            <a:r>
              <a:rPr lang="fr-FR" sz="2800" b="1" dirty="0" smtClean="0">
                <a:solidFill>
                  <a:srgbClr val="002060"/>
                </a:solidFill>
              </a:rPr>
              <a:t>      par </a:t>
            </a:r>
            <a:r>
              <a:rPr lang="fr-FR" sz="2800" b="1" dirty="0">
                <a:solidFill>
                  <a:srgbClr val="002060"/>
                </a:solidFill>
              </a:rPr>
              <a:t>équipe: </a:t>
            </a:r>
            <a:r>
              <a:rPr lang="fr-FR" sz="2800" b="1" dirty="0" err="1" smtClean="0">
                <a:solidFill>
                  <a:srgbClr val="002060"/>
                </a:solidFill>
              </a:rPr>
              <a:t>scramble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smtClean="0">
                <a:solidFill>
                  <a:srgbClr val="002060"/>
                </a:solidFill>
              </a:rPr>
              <a:t>à 2 ou </a:t>
            </a:r>
            <a:r>
              <a:rPr lang="fr-FR" sz="2800" b="1" dirty="0">
                <a:solidFill>
                  <a:srgbClr val="002060"/>
                </a:solidFill>
              </a:rPr>
              <a:t>3, </a:t>
            </a:r>
            <a:r>
              <a:rPr lang="fr-FR" sz="2800" b="1" dirty="0" smtClean="0">
                <a:solidFill>
                  <a:srgbClr val="002060"/>
                </a:solidFill>
              </a:rPr>
              <a:t>Texas </a:t>
            </a:r>
            <a:r>
              <a:rPr lang="fr-FR" sz="2800" b="1" dirty="0" err="1" smtClean="0">
                <a:solidFill>
                  <a:srgbClr val="002060"/>
                </a:solidFill>
              </a:rPr>
              <a:t>scramble</a:t>
            </a:r>
            <a:r>
              <a:rPr lang="fr-FR" sz="2800" b="1" dirty="0" smtClean="0">
                <a:solidFill>
                  <a:srgbClr val="002060"/>
                </a:solidFill>
              </a:rPr>
              <a:t>,</a:t>
            </a:r>
          </a:p>
          <a:p>
            <a:pPr algn="just"/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smtClean="0">
                <a:solidFill>
                  <a:srgbClr val="002060"/>
                </a:solidFill>
              </a:rPr>
              <a:t>     4 et 3 </a:t>
            </a:r>
            <a:r>
              <a:rPr lang="fr-FR" sz="2800" b="1" dirty="0">
                <a:solidFill>
                  <a:srgbClr val="002060"/>
                </a:solidFill>
              </a:rPr>
              <a:t>BMB, </a:t>
            </a:r>
            <a:r>
              <a:rPr lang="fr-FR" sz="2800" b="1" dirty="0" err="1">
                <a:solidFill>
                  <a:srgbClr val="002060"/>
                </a:solidFill>
              </a:rPr>
              <a:t>greensome</a:t>
            </a:r>
            <a:r>
              <a:rPr lang="fr-FR" sz="2800" b="1" dirty="0" smtClean="0">
                <a:solidFill>
                  <a:srgbClr val="002060"/>
                </a:solidFill>
              </a:rPr>
              <a:t>, Course au drapeau…,</a:t>
            </a:r>
          </a:p>
          <a:p>
            <a:pPr algn="just"/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smtClean="0">
                <a:solidFill>
                  <a:srgbClr val="002060"/>
                </a:solidFill>
              </a:rPr>
              <a:t>     parties </a:t>
            </a:r>
            <a:r>
              <a:rPr lang="fr-FR" sz="2800" b="1" dirty="0">
                <a:solidFill>
                  <a:srgbClr val="002060"/>
                </a:solidFill>
              </a:rPr>
              <a:t>amicales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3200" b="1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3200" b="1" dirty="0">
              <a:solidFill>
                <a:srgbClr val="002060"/>
              </a:solidFill>
            </a:endParaRPr>
          </a:p>
          <a:p>
            <a:endParaRPr lang="fr-FR" sz="3200" b="1" dirty="0">
              <a:solidFill>
                <a:srgbClr val="002060"/>
              </a:solidFill>
            </a:endParaRPr>
          </a:p>
          <a:p>
            <a:endParaRPr lang="fr-FR" sz="3200" b="1" dirty="0">
              <a:solidFill>
                <a:srgbClr val="002060"/>
              </a:solidFill>
            </a:endParaRPr>
          </a:p>
          <a:p>
            <a:endParaRPr lang="fr-F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4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69145" y="260647"/>
            <a:ext cx="10149839" cy="864097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Sorties en semaine et Titus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74870" y="6422020"/>
            <a:ext cx="2419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>
                <a:solidFill>
                  <a:schemeClr val="tx2"/>
                </a:solidFill>
              </a:rPr>
              <a:t>Sophie Hude-Tarbé de St Hardouin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75521" y="1124745"/>
            <a:ext cx="864096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3200" b="1" dirty="0" smtClean="0">
                <a:solidFill>
                  <a:srgbClr val="FF0000"/>
                </a:solidFill>
              </a:rPr>
              <a:t>     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31 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</a:rPr>
              <a:t>sorties, du 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8 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</a:rPr>
              <a:t>mars au 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27 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</a:rPr>
              <a:t>novembre</a:t>
            </a:r>
          </a:p>
          <a:p>
            <a:pPr lvl="1"/>
            <a:endParaRPr lang="fr-FR" b="1" dirty="0">
              <a:solidFill>
                <a:srgbClr val="FF0000"/>
              </a:solidFill>
            </a:endParaRPr>
          </a:p>
          <a:p>
            <a:r>
              <a:rPr lang="fr-FR" sz="2800" b="1" dirty="0" smtClean="0">
                <a:solidFill>
                  <a:srgbClr val="FF0000"/>
                </a:solidFill>
              </a:rPr>
              <a:t>      </a:t>
            </a:r>
            <a:r>
              <a:rPr lang="fr-FR" sz="2800" b="1" dirty="0" smtClean="0">
                <a:solidFill>
                  <a:srgbClr val="C00000"/>
                </a:solidFill>
              </a:rPr>
              <a:t>Rappel du maintien du choix pour les vétérans</a:t>
            </a:r>
          </a:p>
          <a:p>
            <a:endParaRPr lang="fr-FR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accent5">
                    <a:lumMod val="50000"/>
                  </a:schemeClr>
                </a:solidFill>
              </a:rPr>
              <a:t>Possibilité </a:t>
            </a:r>
            <a:r>
              <a:rPr lang="fr-FR" sz="2800" dirty="0">
                <a:solidFill>
                  <a:schemeClr val="accent5">
                    <a:lumMod val="50000"/>
                  </a:schemeClr>
                </a:solidFill>
              </a:rPr>
              <a:t>pour nos </a:t>
            </a:r>
            <a:r>
              <a:rPr lang="fr-FR" sz="2800" dirty="0" smtClean="0">
                <a:solidFill>
                  <a:schemeClr val="accent5">
                    <a:lumMod val="50000"/>
                  </a:schemeClr>
                </a:solidFill>
              </a:rPr>
              <a:t>alertes ‘</a:t>
            </a:r>
            <a:r>
              <a:rPr lang="fr-FR" sz="2800" dirty="0">
                <a:solidFill>
                  <a:schemeClr val="accent5">
                    <a:lumMod val="50000"/>
                  </a:schemeClr>
                </a:solidFill>
              </a:rPr>
              <a:t>’vétérans’’ 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(+ 80 </a:t>
            </a: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ans</a:t>
            </a:r>
            <a:r>
              <a:rPr lang="fr-FR" sz="2100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algn="just"/>
            <a:r>
              <a:rPr lang="fr-FR" sz="21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2100" dirty="0" smtClean="0">
                <a:solidFill>
                  <a:schemeClr val="accent5">
                    <a:lumMod val="50000"/>
                  </a:schemeClr>
                </a:solidFill>
              </a:rPr>
              <a:t>      </a:t>
            </a:r>
            <a:r>
              <a:rPr lang="fr-FR" sz="2800" dirty="0" smtClean="0">
                <a:solidFill>
                  <a:schemeClr val="accent5">
                    <a:lumMod val="50000"/>
                  </a:schemeClr>
                </a:solidFill>
              </a:rPr>
              <a:t>de </a:t>
            </a:r>
            <a:r>
              <a:rPr lang="fr-FR" sz="2800" dirty="0">
                <a:solidFill>
                  <a:schemeClr val="accent5">
                    <a:lumMod val="50000"/>
                  </a:schemeClr>
                </a:solidFill>
              </a:rPr>
              <a:t>partir des boules </a:t>
            </a:r>
            <a:r>
              <a:rPr lang="fr-FR" sz="2800" dirty="0" smtClean="0">
                <a:solidFill>
                  <a:schemeClr val="accent5">
                    <a:lumMod val="50000"/>
                  </a:schemeClr>
                </a:solidFill>
              </a:rPr>
              <a:t>«</a:t>
            </a:r>
            <a:r>
              <a:rPr lang="fr-FR" sz="2800" dirty="0" smtClean="0"/>
              <a:t> </a:t>
            </a:r>
            <a:r>
              <a:rPr lang="fr-FR" sz="2800" b="1" dirty="0" smtClean="0">
                <a:solidFill>
                  <a:srgbClr val="0070C0"/>
                </a:solidFill>
              </a:rPr>
              <a:t>bleues 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</a:rPr>
              <a:t>»</a:t>
            </a:r>
            <a:endParaRPr lang="fr-FR" sz="28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accent5">
                    <a:lumMod val="50000"/>
                  </a:schemeClr>
                </a:solidFill>
              </a:rPr>
              <a:t>Ce sera valable pour toutes les sorties 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      (en </a:t>
            </a:r>
            <a:r>
              <a:rPr lang="fr-FR" sz="2400" dirty="0" err="1">
                <a:solidFill>
                  <a:schemeClr val="accent5">
                    <a:lumMod val="50000"/>
                  </a:schemeClr>
                </a:solidFill>
              </a:rPr>
              <a:t>sfd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accent5">
                    <a:lumMod val="50000"/>
                  </a:schemeClr>
                </a:solidFill>
              </a:rPr>
              <a:t>ind</a:t>
            </a: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et par équipe).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accent5">
                    <a:lumMod val="50000"/>
                  </a:schemeClr>
                </a:solidFill>
              </a:rPr>
              <a:t>Le nombre de coups rendus sera calculé en fonction de ces départs </a:t>
            </a:r>
            <a:r>
              <a:rPr lang="fr-FR" sz="2800" dirty="0" smtClean="0">
                <a:solidFill>
                  <a:schemeClr val="accent5">
                    <a:lumMod val="50000"/>
                  </a:schemeClr>
                </a:solidFill>
              </a:rPr>
              <a:t>spécifiques.</a:t>
            </a:r>
            <a:endParaRPr lang="fr-FR" sz="28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fr-FR" sz="3200" b="1" dirty="0">
              <a:solidFill>
                <a:srgbClr val="FF0000"/>
              </a:solidFill>
            </a:endParaRPr>
          </a:p>
          <a:p>
            <a:endParaRPr lang="fr-FR" sz="3200" b="1" dirty="0">
              <a:solidFill>
                <a:srgbClr val="002060"/>
              </a:solidFill>
            </a:endParaRPr>
          </a:p>
          <a:p>
            <a:endParaRPr lang="fr-FR" sz="3200" b="1" dirty="0">
              <a:solidFill>
                <a:srgbClr val="002060"/>
              </a:solidFill>
            </a:endParaRPr>
          </a:p>
          <a:p>
            <a:endParaRPr lang="fr-F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9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48" y="105508"/>
            <a:ext cx="11630851" cy="66962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370459"/>
            <a:ext cx="9144000" cy="189444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LES  TROPHEES  SOUS  LES FRIMATS de 2017 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673" y="2848703"/>
            <a:ext cx="4864608" cy="364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291469" y="6497159"/>
            <a:ext cx="10692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C. DELAUME</a:t>
            </a:r>
          </a:p>
        </p:txBody>
      </p:sp>
    </p:spTree>
    <p:extLst>
      <p:ext uri="{BB962C8B-B14F-4D97-AF65-F5344CB8AC3E}">
        <p14:creationId xmlns:p14="http://schemas.microsoft.com/office/powerpoint/2010/main" val="3354277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332656"/>
            <a:ext cx="8640960" cy="72008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TITUS CUP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480375" y="6481014"/>
            <a:ext cx="2524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>
                <a:solidFill>
                  <a:schemeClr val="tx2"/>
                </a:solidFill>
              </a:rPr>
              <a:t>Sophie Hude-Tarbé de St Hardouin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75520" y="1124744"/>
            <a:ext cx="8640960" cy="50405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3800" b="1" dirty="0" smtClean="0">
                <a:solidFill>
                  <a:srgbClr val="C00000"/>
                </a:solidFill>
              </a:rPr>
              <a:t>Rappel </a:t>
            </a:r>
            <a:r>
              <a:rPr lang="fr-FR" sz="3800" b="1" dirty="0">
                <a:solidFill>
                  <a:srgbClr val="002060"/>
                </a:solidFill>
              </a:rPr>
              <a:t>de la formule </a:t>
            </a:r>
            <a:r>
              <a:rPr lang="fr-FR" sz="3800" b="1" dirty="0" smtClean="0">
                <a:solidFill>
                  <a:srgbClr val="002060"/>
                </a:solidFill>
              </a:rPr>
              <a:t>de </a:t>
            </a:r>
            <a:r>
              <a:rPr lang="fr-FR" sz="3800" b="1" dirty="0">
                <a:solidFill>
                  <a:srgbClr val="002060"/>
                </a:solidFill>
              </a:rPr>
              <a:t>cette compétition annuelle :</a:t>
            </a:r>
          </a:p>
          <a:p>
            <a:pPr algn="just"/>
            <a:endParaRPr lang="fr-FR" b="1" dirty="0">
              <a:solidFill>
                <a:schemeClr val="tx1"/>
              </a:solidFill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fr-FR" sz="3800" dirty="0" smtClean="0">
                <a:solidFill>
                  <a:srgbClr val="002060"/>
                </a:solidFill>
              </a:rPr>
              <a:t>Seules </a:t>
            </a:r>
            <a:r>
              <a:rPr lang="fr-FR" sz="3800" dirty="0">
                <a:solidFill>
                  <a:srgbClr val="002060"/>
                </a:solidFill>
              </a:rPr>
              <a:t>les </a:t>
            </a:r>
            <a:r>
              <a:rPr lang="fr-FR" sz="3800" dirty="0" smtClean="0">
                <a:solidFill>
                  <a:srgbClr val="002060"/>
                </a:solidFill>
              </a:rPr>
              <a:t>sorties « Titus cup » </a:t>
            </a:r>
            <a:r>
              <a:rPr lang="fr-FR" sz="3800" dirty="0">
                <a:solidFill>
                  <a:srgbClr val="002060"/>
                </a:solidFill>
              </a:rPr>
              <a:t>sont prises en </a:t>
            </a:r>
            <a:r>
              <a:rPr lang="fr-FR" sz="3800" dirty="0" smtClean="0">
                <a:solidFill>
                  <a:srgbClr val="002060"/>
                </a:solidFill>
              </a:rPr>
              <a:t>compte,</a:t>
            </a:r>
            <a:endParaRPr lang="fr-FR" sz="3800" dirty="0">
              <a:solidFill>
                <a:srgbClr val="002060"/>
              </a:solidFill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fr-FR" sz="3800" dirty="0">
                <a:solidFill>
                  <a:srgbClr val="002060"/>
                </a:solidFill>
              </a:rPr>
              <a:t>Scores calculés sur chaque sortie </a:t>
            </a:r>
            <a:r>
              <a:rPr lang="fr-FR" sz="3800" dirty="0" smtClean="0">
                <a:solidFill>
                  <a:srgbClr val="002060"/>
                </a:solidFill>
              </a:rPr>
              <a:t>Titus cup,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fr-FR" sz="3800" dirty="0" smtClean="0">
                <a:solidFill>
                  <a:srgbClr val="002060"/>
                </a:solidFill>
              </a:rPr>
              <a:t>En </a:t>
            </a:r>
            <a:r>
              <a:rPr lang="fr-FR" sz="3800" dirty="0">
                <a:solidFill>
                  <a:srgbClr val="002060"/>
                </a:solidFill>
              </a:rPr>
              <a:t>stableford net et brut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fr-FR" sz="3800" dirty="0">
                <a:solidFill>
                  <a:srgbClr val="002060"/>
                </a:solidFill>
              </a:rPr>
              <a:t>Classement </a:t>
            </a:r>
            <a:r>
              <a:rPr lang="fr-FR" sz="3800" dirty="0" smtClean="0">
                <a:solidFill>
                  <a:srgbClr val="002060"/>
                </a:solidFill>
              </a:rPr>
              <a:t>Dames </a:t>
            </a:r>
            <a:r>
              <a:rPr lang="fr-FR" sz="3800" dirty="0">
                <a:solidFill>
                  <a:srgbClr val="002060"/>
                </a:solidFill>
              </a:rPr>
              <a:t>et </a:t>
            </a:r>
            <a:r>
              <a:rPr lang="fr-FR" sz="3800" dirty="0" smtClean="0">
                <a:solidFill>
                  <a:srgbClr val="002060"/>
                </a:solidFill>
              </a:rPr>
              <a:t>Messieurs </a:t>
            </a:r>
            <a:r>
              <a:rPr lang="fr-FR" sz="2400" dirty="0">
                <a:solidFill>
                  <a:srgbClr val="002060"/>
                </a:solidFill>
              </a:rPr>
              <a:t>(boules rouges, bleues et jaunes)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fr-FR" sz="3800" dirty="0">
                <a:solidFill>
                  <a:srgbClr val="002060"/>
                </a:solidFill>
              </a:rPr>
              <a:t>Affichage du classement après chaque sortie,</a:t>
            </a:r>
            <a:r>
              <a:rPr lang="fr-FR" sz="4200" dirty="0">
                <a:solidFill>
                  <a:srgbClr val="002060"/>
                </a:solidFill>
              </a:rPr>
              <a:t>                       </a:t>
            </a:r>
            <a:r>
              <a:rPr lang="fr-FR" sz="3800" dirty="0">
                <a:solidFill>
                  <a:srgbClr val="002060"/>
                </a:solidFill>
              </a:rPr>
              <a:t>dès la </a:t>
            </a:r>
            <a:r>
              <a:rPr lang="fr-FR" sz="3800" dirty="0">
                <a:solidFill>
                  <a:srgbClr val="C00000"/>
                </a:solidFill>
              </a:rPr>
              <a:t>7</a:t>
            </a:r>
            <a:r>
              <a:rPr lang="fr-FR" sz="3800" baseline="30000" dirty="0">
                <a:solidFill>
                  <a:srgbClr val="C00000"/>
                </a:solidFill>
              </a:rPr>
              <a:t>ème</a:t>
            </a:r>
            <a:r>
              <a:rPr lang="fr-FR" sz="3800" dirty="0">
                <a:solidFill>
                  <a:srgbClr val="002060"/>
                </a:solidFill>
              </a:rPr>
              <a:t> sortie vs </a:t>
            </a:r>
            <a:r>
              <a:rPr lang="fr-FR" sz="3800" dirty="0" smtClean="0">
                <a:solidFill>
                  <a:srgbClr val="002060"/>
                </a:solidFill>
              </a:rPr>
              <a:t>10</a:t>
            </a:r>
            <a:r>
              <a:rPr lang="fr-FR" sz="3800" baseline="30000" dirty="0" smtClean="0">
                <a:solidFill>
                  <a:srgbClr val="002060"/>
                </a:solidFill>
              </a:rPr>
              <a:t>ème</a:t>
            </a:r>
            <a:r>
              <a:rPr lang="fr-FR" sz="3800" dirty="0" smtClean="0">
                <a:solidFill>
                  <a:srgbClr val="002060"/>
                </a:solidFill>
              </a:rPr>
              <a:t> </a:t>
            </a:r>
            <a:r>
              <a:rPr lang="fr-FR" sz="3800" dirty="0">
                <a:solidFill>
                  <a:srgbClr val="002060"/>
                </a:solidFill>
              </a:rPr>
              <a:t>sortie.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fr-FR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49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260647"/>
            <a:ext cx="8640960" cy="956207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Week-ends 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C. DELAUME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1143867" y="1290242"/>
            <a:ext cx="99762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1" dirty="0">
              <a:solidFill>
                <a:schemeClr val="tx2"/>
              </a:solidFill>
            </a:endParaRPr>
          </a:p>
          <a:p>
            <a:pPr algn="l"/>
            <a:r>
              <a:rPr lang="fr-FR" sz="3600" b="1" dirty="0">
                <a:solidFill>
                  <a:srgbClr val="002060"/>
                </a:solidFill>
              </a:rPr>
              <a:t>Une offre </a:t>
            </a:r>
            <a:r>
              <a:rPr lang="fr-FR" sz="3600" b="1" dirty="0" smtClean="0">
                <a:solidFill>
                  <a:srgbClr val="002060"/>
                </a:solidFill>
              </a:rPr>
              <a:t>de 2 week-ends : Printemps et Automne</a:t>
            </a:r>
            <a:endParaRPr lang="fr-FR" sz="3600" b="1" dirty="0">
              <a:solidFill>
                <a:srgbClr val="002060"/>
              </a:solidFill>
            </a:endParaRPr>
          </a:p>
          <a:p>
            <a:pPr algn="l"/>
            <a:endParaRPr lang="fr-FR" sz="2000" b="1" dirty="0">
              <a:solidFill>
                <a:srgbClr val="002060"/>
              </a:solidFill>
            </a:endParaRPr>
          </a:p>
          <a:p>
            <a:pPr marL="1371600" lvl="2" indent="-457200" algn="l">
              <a:buFont typeface="Wingdings" panose="05000000000000000000" pitchFamily="2" charset="2"/>
              <a:buChar char="§"/>
            </a:pPr>
            <a:r>
              <a:rPr lang="fr-FR" sz="3400" b="1" dirty="0" smtClean="0">
                <a:solidFill>
                  <a:srgbClr val="002060"/>
                </a:solidFill>
              </a:rPr>
              <a:t>1 </a:t>
            </a:r>
            <a:r>
              <a:rPr lang="fr-FR" sz="3400" b="1" dirty="0">
                <a:solidFill>
                  <a:srgbClr val="002060"/>
                </a:solidFill>
              </a:rPr>
              <a:t>week-end </a:t>
            </a:r>
            <a:r>
              <a:rPr lang="fr-FR" sz="3400" b="1" dirty="0" smtClean="0">
                <a:solidFill>
                  <a:srgbClr val="002060"/>
                </a:solidFill>
              </a:rPr>
              <a:t>vendredi-samedi</a:t>
            </a:r>
          </a:p>
          <a:p>
            <a:pPr marL="1371600" lvl="2" indent="-457200" algn="l">
              <a:buFont typeface="Wingdings" panose="05000000000000000000" pitchFamily="2" charset="2"/>
              <a:buChar char="§"/>
            </a:pPr>
            <a:endParaRPr lang="fr-FR" sz="3200" b="1" dirty="0">
              <a:solidFill>
                <a:srgbClr val="002060"/>
              </a:solidFill>
            </a:endParaRPr>
          </a:p>
          <a:p>
            <a:pPr marL="1371600" lvl="2" indent="-457200" algn="l">
              <a:buFont typeface="Wingdings" panose="05000000000000000000" pitchFamily="2" charset="2"/>
              <a:buChar char="§"/>
            </a:pPr>
            <a:r>
              <a:rPr lang="fr-FR" sz="3400" b="1" dirty="0" smtClean="0">
                <a:solidFill>
                  <a:srgbClr val="002060"/>
                </a:solidFill>
              </a:rPr>
              <a:t>1 </a:t>
            </a:r>
            <a:r>
              <a:rPr lang="fr-FR" sz="3400" b="1" dirty="0">
                <a:solidFill>
                  <a:srgbClr val="002060"/>
                </a:solidFill>
              </a:rPr>
              <a:t>week-end samedi-dimanche </a:t>
            </a:r>
            <a:endParaRPr lang="fr-FR" sz="3400" b="1" dirty="0" smtClean="0">
              <a:solidFill>
                <a:srgbClr val="002060"/>
              </a:solidFill>
            </a:endParaRPr>
          </a:p>
          <a:p>
            <a:pPr algn="l"/>
            <a:endParaRPr lang="fr-FR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854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253218"/>
            <a:ext cx="7772400" cy="655502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Week-ends 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C. DELAUME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1703512" y="908720"/>
            <a:ext cx="8712968" cy="525658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1200" b="1" dirty="0">
                <a:solidFill>
                  <a:srgbClr val="C00000"/>
                </a:solidFill>
              </a:rPr>
              <a:t>Maintien:</a:t>
            </a:r>
          </a:p>
          <a:p>
            <a:pPr algn="l"/>
            <a:endParaRPr lang="fr-FR" b="1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9600" b="1" dirty="0">
                <a:solidFill>
                  <a:schemeClr val="tx1"/>
                </a:solidFill>
              </a:rPr>
              <a:t>Du concept: des WE à environ de </a:t>
            </a:r>
            <a:r>
              <a:rPr lang="fr-FR" sz="9600" b="1" dirty="0" smtClean="0">
                <a:solidFill>
                  <a:srgbClr val="C00000"/>
                </a:solidFill>
              </a:rPr>
              <a:t>250</a:t>
            </a:r>
            <a:r>
              <a:rPr lang="fr-FR" sz="9600" b="1" dirty="0" smtClean="0">
                <a:solidFill>
                  <a:srgbClr val="FF0000"/>
                </a:solidFill>
              </a:rPr>
              <a:t> </a:t>
            </a:r>
            <a:r>
              <a:rPr lang="fr-FR" sz="9600" b="1" dirty="0">
                <a:solidFill>
                  <a:schemeClr val="tx1"/>
                </a:solidFill>
              </a:rPr>
              <a:t>kms d’IDF, </a:t>
            </a:r>
            <a:r>
              <a:rPr lang="fr-FR" sz="9600" b="1" dirty="0">
                <a:solidFill>
                  <a:srgbClr val="C00000"/>
                </a:solidFill>
              </a:rPr>
              <a:t>2h</a:t>
            </a:r>
            <a:r>
              <a:rPr lang="fr-FR" sz="9600" b="1" dirty="0">
                <a:solidFill>
                  <a:schemeClr val="tx1"/>
                </a:solidFill>
              </a:rPr>
              <a:t> de route et </a:t>
            </a:r>
            <a:r>
              <a:rPr lang="fr-FR" sz="9600" b="1" dirty="0" smtClean="0">
                <a:solidFill>
                  <a:schemeClr val="tx1"/>
                </a:solidFill>
              </a:rPr>
              <a:t>environ </a:t>
            </a:r>
            <a:r>
              <a:rPr lang="fr-FR" sz="9600" b="1" dirty="0" smtClean="0">
                <a:solidFill>
                  <a:srgbClr val="C00000"/>
                </a:solidFill>
              </a:rPr>
              <a:t>230 </a:t>
            </a:r>
            <a:r>
              <a:rPr lang="fr-FR" sz="9600" b="1" dirty="0">
                <a:solidFill>
                  <a:srgbClr val="C00000"/>
                </a:solidFill>
              </a:rPr>
              <a:t>€</a:t>
            </a:r>
            <a:r>
              <a:rPr lang="fr-FR" sz="9600" b="1" dirty="0">
                <a:solidFill>
                  <a:srgbClr val="FF0000"/>
                </a:solidFill>
              </a:rPr>
              <a:t> </a:t>
            </a:r>
            <a:r>
              <a:rPr lang="fr-FR" sz="9600" b="1" dirty="0">
                <a:solidFill>
                  <a:schemeClr val="tx1"/>
                </a:solidFill>
              </a:rPr>
              <a:t>en chambre double…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9600" b="1" dirty="0">
                <a:solidFill>
                  <a:schemeClr val="tx1"/>
                </a:solidFill>
              </a:rPr>
              <a:t>Du principe de </a:t>
            </a:r>
            <a:r>
              <a:rPr lang="fr-FR" sz="9600" b="1" dirty="0">
                <a:solidFill>
                  <a:srgbClr val="C00000"/>
                </a:solidFill>
              </a:rPr>
              <a:t>2 WE</a:t>
            </a:r>
            <a:r>
              <a:rPr lang="fr-FR" sz="9600" b="1" dirty="0">
                <a:solidFill>
                  <a:schemeClr val="tx1"/>
                </a:solidFill>
              </a:rPr>
              <a:t>, dont l’un au </a:t>
            </a:r>
            <a:r>
              <a:rPr lang="fr-FR" sz="9600" b="1" dirty="0">
                <a:solidFill>
                  <a:schemeClr val="accent6">
                    <a:lumMod val="75000"/>
                  </a:schemeClr>
                </a:solidFill>
              </a:rPr>
              <a:t>printemps</a:t>
            </a:r>
            <a:r>
              <a:rPr lang="fr-FR" sz="9600" b="1" dirty="0">
                <a:solidFill>
                  <a:schemeClr val="tx1"/>
                </a:solidFill>
              </a:rPr>
              <a:t>, l’autre à </a:t>
            </a:r>
            <a:r>
              <a:rPr lang="fr-FR" sz="9600" b="1" dirty="0">
                <a:solidFill>
                  <a:schemeClr val="accent4">
                    <a:lumMod val="75000"/>
                  </a:schemeClr>
                </a:solidFill>
              </a:rPr>
              <a:t>l’automne</a:t>
            </a:r>
            <a:r>
              <a:rPr lang="fr-FR" sz="9600" b="1" dirty="0">
                <a:solidFill>
                  <a:srgbClr val="FFC000"/>
                </a:solidFill>
              </a:rPr>
              <a:t> </a:t>
            </a:r>
            <a:r>
              <a:rPr lang="fr-FR" sz="9600" b="1" dirty="0">
                <a:solidFill>
                  <a:schemeClr val="tx1"/>
                </a:solidFill>
              </a:rPr>
              <a:t>avec 1 WE en bord de mer, et l’autre, dans les terres.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9600" b="1" dirty="0">
                <a:solidFill>
                  <a:schemeClr val="tx1"/>
                </a:solidFill>
              </a:rPr>
              <a:t>De la nouveauté </a:t>
            </a:r>
            <a:r>
              <a:rPr lang="fr-FR" sz="9600" b="1" dirty="0" smtClean="0">
                <a:solidFill>
                  <a:schemeClr val="tx1"/>
                </a:solidFill>
              </a:rPr>
              <a:t>2017:   1 </a:t>
            </a:r>
            <a:r>
              <a:rPr lang="fr-FR" sz="9600" b="1" dirty="0">
                <a:solidFill>
                  <a:schemeClr val="tx1"/>
                </a:solidFill>
              </a:rPr>
              <a:t>WE </a:t>
            </a:r>
            <a:r>
              <a:rPr lang="fr-FR" sz="9600" b="1" dirty="0">
                <a:solidFill>
                  <a:srgbClr val="C00000"/>
                </a:solidFill>
              </a:rPr>
              <a:t>samedi </a:t>
            </a:r>
            <a:r>
              <a:rPr lang="fr-FR" sz="9600" b="1" dirty="0" smtClean="0">
                <a:solidFill>
                  <a:srgbClr val="C00000"/>
                </a:solidFill>
              </a:rPr>
              <a:t>– dimanche</a:t>
            </a:r>
          </a:p>
          <a:p>
            <a:pPr algn="l"/>
            <a:r>
              <a:rPr lang="fr-FR" sz="9600" b="1" dirty="0">
                <a:solidFill>
                  <a:srgbClr val="FF0000"/>
                </a:solidFill>
              </a:rPr>
              <a:t> </a:t>
            </a:r>
            <a:r>
              <a:rPr lang="fr-FR" sz="9600" b="1" dirty="0" smtClean="0">
                <a:solidFill>
                  <a:srgbClr val="FF0000"/>
                </a:solidFill>
              </a:rPr>
              <a:t>                                            </a:t>
            </a:r>
            <a:r>
              <a:rPr lang="fr-FR" sz="9600" b="1" dirty="0" smtClean="0">
                <a:solidFill>
                  <a:schemeClr val="tx1"/>
                </a:solidFill>
              </a:rPr>
              <a:t>et 1 </a:t>
            </a:r>
            <a:r>
              <a:rPr lang="fr-FR" sz="9600" b="1" dirty="0">
                <a:solidFill>
                  <a:schemeClr val="tx1"/>
                </a:solidFill>
              </a:rPr>
              <a:t>WE </a:t>
            </a:r>
            <a:r>
              <a:rPr lang="fr-FR" sz="9600" b="1" dirty="0" smtClean="0">
                <a:solidFill>
                  <a:srgbClr val="C00000"/>
                </a:solidFill>
              </a:rPr>
              <a:t>vendredi - </a:t>
            </a:r>
            <a:r>
              <a:rPr lang="fr-FR" sz="9600" b="1" dirty="0">
                <a:solidFill>
                  <a:srgbClr val="C00000"/>
                </a:solidFill>
              </a:rPr>
              <a:t>samedi</a:t>
            </a:r>
          </a:p>
          <a:p>
            <a:pPr algn="l"/>
            <a:endParaRPr lang="fr-FR" sz="9600" b="1" dirty="0">
              <a:solidFill>
                <a:srgbClr val="00B0F0"/>
              </a:solidFill>
            </a:endParaRPr>
          </a:p>
          <a:p>
            <a:pPr algn="l"/>
            <a:r>
              <a:rPr lang="fr-FR" sz="11200" b="1" u="sng" dirty="0">
                <a:solidFill>
                  <a:schemeClr val="accent5">
                    <a:lumMod val="75000"/>
                  </a:schemeClr>
                </a:solidFill>
              </a:rPr>
              <a:t>Innovations </a:t>
            </a:r>
            <a:r>
              <a:rPr lang="fr-FR" sz="11200" b="1" u="sng" dirty="0" smtClean="0">
                <a:solidFill>
                  <a:schemeClr val="accent5">
                    <a:lumMod val="75000"/>
                  </a:schemeClr>
                </a:solidFill>
              </a:rPr>
              <a:t>2018 :</a:t>
            </a:r>
            <a:endParaRPr lang="fr-FR" sz="11200" b="1" u="sng" dirty="0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endParaRPr lang="fr-FR" b="1" dirty="0">
              <a:solidFill>
                <a:srgbClr val="00B0F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9600" b="1" dirty="0">
                <a:solidFill>
                  <a:srgbClr val="C00000"/>
                </a:solidFill>
              </a:rPr>
              <a:t>2 golfs inédits</a:t>
            </a:r>
            <a:r>
              <a:rPr lang="fr-FR" sz="9600" b="1" dirty="0" smtClean="0">
                <a:solidFill>
                  <a:srgbClr val="C00000"/>
                </a:solidFill>
              </a:rPr>
              <a:t>!  </a:t>
            </a: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</a:rPr>
              <a:t>Pour les 2 WE proposés: 2 golfs différents, dont 1 classique, déjà </a:t>
            </a:r>
            <a:r>
              <a:rPr lang="fr-FR" sz="9600" b="1" dirty="0" smtClean="0">
                <a:solidFill>
                  <a:schemeClr val="accent5">
                    <a:lumMod val="75000"/>
                  </a:schemeClr>
                </a:solidFill>
              </a:rPr>
              <a:t>joué </a:t>
            </a: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</a:rPr>
              <a:t>depuis plus de 4 ans et </a:t>
            </a:r>
            <a:r>
              <a:rPr lang="fr-FR" sz="9600" b="1" dirty="0">
                <a:solidFill>
                  <a:srgbClr val="C00000"/>
                </a:solidFill>
              </a:rPr>
              <a:t>1 nouveau</a:t>
            </a:r>
            <a:r>
              <a:rPr lang="fr-FR" sz="9600" b="1" dirty="0">
                <a:solidFill>
                  <a:srgbClr val="FF0000"/>
                </a:solidFill>
              </a:rPr>
              <a:t>, </a:t>
            </a: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</a:rPr>
              <a:t>jamais proposé </a:t>
            </a:r>
            <a:r>
              <a:rPr lang="fr-FR" sz="9600" b="1" dirty="0" smtClean="0">
                <a:solidFill>
                  <a:schemeClr val="accent5">
                    <a:lumMod val="75000"/>
                  </a:schemeClr>
                </a:solidFill>
              </a:rPr>
              <a:t>….</a:t>
            </a:r>
            <a:endParaRPr lang="fr-FR" sz="96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fr-FR" b="1" dirty="0">
              <a:solidFill>
                <a:srgbClr val="00B0F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9600" b="1" dirty="0">
                <a:solidFill>
                  <a:srgbClr val="C00000"/>
                </a:solidFill>
              </a:rPr>
              <a:t>Du choix au menu du dîner </a:t>
            </a: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</a:rPr>
              <a:t>(2 entrées, 2 plats, 2 desserts…)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fr-FR" sz="4000" b="1" dirty="0">
              <a:solidFill>
                <a:srgbClr val="FF0000"/>
              </a:solidFill>
            </a:endParaRPr>
          </a:p>
          <a:p>
            <a:pPr algn="l"/>
            <a:r>
              <a:rPr lang="fr-FR" sz="4000" b="1" dirty="0">
                <a:solidFill>
                  <a:schemeClr val="tx1"/>
                </a:solidFill>
              </a:rPr>
              <a:t>            </a:t>
            </a:r>
          </a:p>
          <a:p>
            <a:pPr algn="l"/>
            <a:r>
              <a:rPr lang="fr-FR" sz="4000" b="1" dirty="0">
                <a:solidFill>
                  <a:schemeClr val="tx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90622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43798" y="641325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Week-ends 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C. DELAUME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703512" y="1142478"/>
            <a:ext cx="9126898" cy="1440160"/>
          </a:xfrm>
        </p:spPr>
        <p:txBody>
          <a:bodyPr>
            <a:normAutofit fontScale="92500" lnSpcReduction="20000"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 </a:t>
            </a:r>
            <a:r>
              <a:rPr lang="fr-FR" sz="3600" b="1" dirty="0">
                <a:solidFill>
                  <a:srgbClr val="002060"/>
                </a:solidFill>
              </a:rPr>
              <a:t>Côte d’Opale </a:t>
            </a:r>
            <a:r>
              <a:rPr lang="fr-FR" sz="3600" b="1" dirty="0" smtClean="0">
                <a:solidFill>
                  <a:srgbClr val="002060"/>
                </a:solidFill>
              </a:rPr>
              <a:t>avec </a:t>
            </a:r>
            <a:r>
              <a:rPr lang="fr-FR" sz="3600" b="1" dirty="0">
                <a:solidFill>
                  <a:srgbClr val="002060"/>
                </a:solidFill>
              </a:rPr>
              <a:t>2 golfs prestigieux</a:t>
            </a:r>
            <a:r>
              <a:rPr lang="fr-FR" sz="3600" b="1" dirty="0" smtClean="0">
                <a:solidFill>
                  <a:srgbClr val="002060"/>
                </a:solidFill>
              </a:rPr>
              <a:t>…..</a:t>
            </a:r>
          </a:p>
          <a:p>
            <a:endParaRPr lang="fr-FR" sz="3600" b="1" dirty="0">
              <a:solidFill>
                <a:srgbClr val="002060"/>
              </a:solidFill>
            </a:endParaRPr>
          </a:p>
          <a:p>
            <a:r>
              <a:rPr lang="fr-FR" sz="2800" b="1" dirty="0">
                <a:solidFill>
                  <a:srgbClr val="002060"/>
                </a:solidFill>
              </a:rPr>
              <a:t>Un week-end qui s’adresse aux golfeurs ‘</a:t>
            </a:r>
            <a:r>
              <a:rPr lang="fr-FR" sz="2800" b="1" dirty="0" smtClean="0">
                <a:solidFill>
                  <a:srgbClr val="002060"/>
                </a:solidFill>
              </a:rPr>
              <a:t>’affutés’’</a:t>
            </a:r>
            <a:endParaRPr lang="fr-FR" sz="2800" b="1" dirty="0">
              <a:solidFill>
                <a:srgbClr val="002060"/>
              </a:solidFill>
            </a:endParaRPr>
          </a:p>
          <a:p>
            <a:endParaRPr lang="fr-FR" b="1" dirty="0">
              <a:solidFill>
                <a:srgbClr val="002060"/>
              </a:solidFill>
            </a:endParaRPr>
          </a:p>
          <a:p>
            <a:endParaRPr lang="fr-FR" b="1" dirty="0" smtClean="0">
              <a:solidFill>
                <a:srgbClr val="002060"/>
              </a:solidFill>
            </a:endParaRPr>
          </a:p>
          <a:p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50553" y="2343074"/>
            <a:ext cx="101629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      </a:t>
            </a:r>
            <a:endParaRPr lang="fr-FR" sz="3200" dirty="0" smtClean="0"/>
          </a:p>
          <a:p>
            <a:r>
              <a:rPr lang="fr-FR" sz="2800" dirty="0"/>
              <a:t> </a:t>
            </a:r>
            <a:r>
              <a:rPr lang="fr-FR" sz="2800" dirty="0" smtClean="0"/>
              <a:t>      </a:t>
            </a:r>
            <a:r>
              <a:rPr lang="fr-FR" sz="3600" dirty="0" smtClean="0">
                <a:solidFill>
                  <a:srgbClr val="002060"/>
                </a:solidFill>
              </a:rPr>
              <a:t>Au </a:t>
            </a:r>
            <a:r>
              <a:rPr lang="fr-FR" sz="3600" dirty="0">
                <a:solidFill>
                  <a:srgbClr val="002060"/>
                </a:solidFill>
              </a:rPr>
              <a:t>printemps : </a:t>
            </a:r>
            <a:r>
              <a:rPr lang="fr-FR" sz="3600" b="1" dirty="0">
                <a:solidFill>
                  <a:srgbClr val="C00000"/>
                </a:solidFill>
              </a:rPr>
              <a:t>samedi - dimanche 5 et 6 </a:t>
            </a:r>
            <a:r>
              <a:rPr lang="fr-FR" sz="3600" b="1" dirty="0" smtClean="0">
                <a:solidFill>
                  <a:srgbClr val="C00000"/>
                </a:solidFill>
              </a:rPr>
              <a:t>mai</a:t>
            </a:r>
          </a:p>
          <a:p>
            <a:endParaRPr lang="fr-FR" sz="2800" b="1" dirty="0">
              <a:solidFill>
                <a:srgbClr val="FF0000"/>
              </a:solidFill>
            </a:endParaRPr>
          </a:p>
          <a:p>
            <a:endParaRPr lang="fr-FR" sz="2000" b="1" dirty="0">
              <a:solidFill>
                <a:srgbClr val="002060"/>
              </a:solidFill>
            </a:endParaRPr>
          </a:p>
          <a:p>
            <a:endParaRPr lang="fr-FR" sz="2000" b="1" dirty="0">
              <a:solidFill>
                <a:srgbClr val="002060"/>
              </a:solidFill>
            </a:endParaRPr>
          </a:p>
          <a:p>
            <a:endParaRPr lang="fr-FR" sz="2000" b="1" dirty="0">
              <a:solidFill>
                <a:srgbClr val="002060"/>
              </a:solidFill>
            </a:endParaRPr>
          </a:p>
          <a:p>
            <a:endParaRPr lang="fr-FR" sz="2000" b="1" dirty="0">
              <a:solidFill>
                <a:srgbClr val="002060"/>
              </a:solidFill>
            </a:endParaRPr>
          </a:p>
          <a:p>
            <a:endParaRPr lang="fr-FR" sz="2000" b="1" dirty="0">
              <a:solidFill>
                <a:srgbClr val="002060"/>
              </a:solidFill>
            </a:endParaRP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3104">
            <a:off x="4436662" y="4081679"/>
            <a:ext cx="2710436" cy="153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3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28984">
            <a:off x="9577892" y="4641669"/>
            <a:ext cx="2320782" cy="13140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404664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Week-ends 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C. DELAUME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495599" y="980728"/>
            <a:ext cx="7083829" cy="144016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 </a:t>
            </a:r>
            <a:r>
              <a:rPr lang="fr-FR" sz="3200" b="1" dirty="0">
                <a:solidFill>
                  <a:srgbClr val="002060"/>
                </a:solidFill>
              </a:rPr>
              <a:t>Côte d’Opale </a:t>
            </a:r>
            <a:r>
              <a:rPr lang="fr-FR" sz="3200" b="1" dirty="0" smtClean="0">
                <a:solidFill>
                  <a:srgbClr val="002060"/>
                </a:solidFill>
              </a:rPr>
              <a:t>avec </a:t>
            </a:r>
            <a:r>
              <a:rPr lang="fr-FR" sz="3200" b="1" dirty="0">
                <a:solidFill>
                  <a:srgbClr val="002060"/>
                </a:solidFill>
              </a:rPr>
              <a:t>2 golfs prestigieux…..</a:t>
            </a:r>
          </a:p>
          <a:p>
            <a:r>
              <a:rPr lang="fr-FR" b="1" dirty="0">
                <a:solidFill>
                  <a:srgbClr val="002060"/>
                </a:solidFill>
              </a:rPr>
              <a:t>Un week-end qui s’adresse aux golfeurs ‘</a:t>
            </a:r>
            <a:r>
              <a:rPr lang="fr-FR" b="1" dirty="0" smtClean="0">
                <a:solidFill>
                  <a:srgbClr val="002060"/>
                </a:solidFill>
              </a:rPr>
              <a:t>’affutés’’</a:t>
            </a:r>
            <a:endParaRPr lang="fr-FR" b="1" dirty="0">
              <a:solidFill>
                <a:srgbClr val="002060"/>
              </a:solidFill>
            </a:endParaRPr>
          </a:p>
          <a:p>
            <a:endParaRPr lang="fr-FR" b="1" dirty="0">
              <a:solidFill>
                <a:srgbClr val="002060"/>
              </a:solidFill>
            </a:endParaRPr>
          </a:p>
          <a:p>
            <a:endParaRPr lang="fr-FR" b="1" dirty="0" smtClean="0">
              <a:solidFill>
                <a:srgbClr val="002060"/>
              </a:solidFill>
            </a:endParaRPr>
          </a:p>
          <a:p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953308" y="2020773"/>
            <a:ext cx="813690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       </a:t>
            </a:r>
            <a:r>
              <a:rPr lang="fr-FR" sz="2800" dirty="0" smtClean="0">
                <a:solidFill>
                  <a:srgbClr val="002060"/>
                </a:solidFill>
              </a:rPr>
              <a:t>Au </a:t>
            </a:r>
            <a:r>
              <a:rPr lang="fr-FR" sz="2800" dirty="0">
                <a:solidFill>
                  <a:srgbClr val="002060"/>
                </a:solidFill>
              </a:rPr>
              <a:t>printemps : </a:t>
            </a:r>
            <a:r>
              <a:rPr lang="fr-FR" sz="2800" b="1" dirty="0">
                <a:solidFill>
                  <a:srgbClr val="C00000"/>
                </a:solidFill>
              </a:rPr>
              <a:t>samedi - dimanche 5 et 6 </a:t>
            </a:r>
            <a:r>
              <a:rPr lang="fr-FR" sz="2800" b="1" dirty="0" smtClean="0">
                <a:solidFill>
                  <a:srgbClr val="C00000"/>
                </a:solidFill>
              </a:rPr>
              <a:t>mai</a:t>
            </a:r>
            <a:endParaRPr lang="fr-FR" sz="2800" b="1" dirty="0">
              <a:solidFill>
                <a:srgbClr val="C00000"/>
              </a:solidFill>
            </a:endParaRPr>
          </a:p>
          <a:p>
            <a:endParaRPr lang="fr-FR" sz="2000" dirty="0" smtClean="0"/>
          </a:p>
          <a:p>
            <a:r>
              <a:rPr lang="fr-FR" sz="2000" dirty="0" smtClean="0">
                <a:solidFill>
                  <a:srgbClr val="002060"/>
                </a:solidFill>
              </a:rPr>
              <a:t>240 </a:t>
            </a:r>
            <a:r>
              <a:rPr lang="fr-FR" sz="2000" dirty="0">
                <a:solidFill>
                  <a:srgbClr val="002060"/>
                </a:solidFill>
              </a:rPr>
              <a:t>km de </a:t>
            </a:r>
            <a:r>
              <a:rPr lang="fr-FR" sz="2000" dirty="0" smtClean="0">
                <a:solidFill>
                  <a:srgbClr val="002060"/>
                </a:solidFill>
              </a:rPr>
              <a:t>Boulogne-Billancourt </a:t>
            </a:r>
            <a:r>
              <a:rPr lang="fr-FR" sz="2000" dirty="0">
                <a:solidFill>
                  <a:srgbClr val="002060"/>
                </a:solidFill>
              </a:rPr>
              <a:t>– 2h40 via A16</a:t>
            </a:r>
          </a:p>
          <a:p>
            <a:endParaRPr lang="fr-FR" sz="2000" dirty="0" smtClean="0"/>
          </a:p>
          <a:p>
            <a:r>
              <a:rPr lang="fr-FR" sz="2000" dirty="0" smtClean="0">
                <a:solidFill>
                  <a:srgbClr val="002060"/>
                </a:solidFill>
              </a:rPr>
              <a:t>Budget </a:t>
            </a:r>
            <a:r>
              <a:rPr lang="fr-FR" sz="2000" dirty="0">
                <a:solidFill>
                  <a:srgbClr val="002060"/>
                </a:solidFill>
              </a:rPr>
              <a:t>: </a:t>
            </a:r>
            <a:r>
              <a:rPr lang="fr-FR" sz="2000" b="1" dirty="0">
                <a:solidFill>
                  <a:srgbClr val="C00000"/>
                </a:solidFill>
              </a:rPr>
              <a:t>250 €</a:t>
            </a:r>
            <a:r>
              <a:rPr lang="fr-FR" sz="2000" b="1" dirty="0">
                <a:solidFill>
                  <a:srgbClr val="002060"/>
                </a:solidFill>
              </a:rPr>
              <a:t> en chambre double et supplément de 30 € en single</a:t>
            </a:r>
          </a:p>
          <a:p>
            <a:endParaRPr lang="fr-FR" sz="2000" b="1" dirty="0">
              <a:solidFill>
                <a:srgbClr val="002060"/>
              </a:solidFill>
            </a:endParaRPr>
          </a:p>
          <a:p>
            <a:endParaRPr lang="fr-FR" sz="2000" b="1" dirty="0">
              <a:solidFill>
                <a:srgbClr val="002060"/>
              </a:solidFill>
            </a:endParaRPr>
          </a:p>
          <a:p>
            <a:endParaRPr lang="fr-FR" sz="2000" b="1" dirty="0">
              <a:solidFill>
                <a:srgbClr val="002060"/>
              </a:solidFill>
            </a:endParaRPr>
          </a:p>
          <a:p>
            <a:endParaRPr lang="fr-FR" sz="2000" b="1" dirty="0">
              <a:solidFill>
                <a:srgbClr val="002060"/>
              </a:solidFill>
            </a:endParaRPr>
          </a:p>
          <a:p>
            <a:endParaRPr lang="fr-FR" sz="2000" b="1" dirty="0">
              <a:solidFill>
                <a:srgbClr val="002060"/>
              </a:solidFill>
            </a:endParaRP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3512" y="3838840"/>
            <a:ext cx="3944352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30263" y="4063847"/>
            <a:ext cx="47560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Hébergement à l’hôtel </a:t>
            </a:r>
            <a:r>
              <a:rPr lang="fr-FR" dirty="0" smtClean="0">
                <a:solidFill>
                  <a:srgbClr val="002060"/>
                </a:solidFill>
              </a:rPr>
              <a:t>‘’La Terrasse’’***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à </a:t>
            </a:r>
            <a:r>
              <a:rPr lang="fr-FR" dirty="0">
                <a:solidFill>
                  <a:srgbClr val="002060"/>
                </a:solidFill>
              </a:rPr>
              <a:t>Fort-Mahon Plage</a:t>
            </a:r>
          </a:p>
          <a:p>
            <a:r>
              <a:rPr lang="fr-FR" dirty="0">
                <a:solidFill>
                  <a:srgbClr val="002060"/>
                </a:solidFill>
              </a:rPr>
              <a:t>Dîner dans sa brasserie ‘’Le </a:t>
            </a:r>
            <a:r>
              <a:rPr lang="fr-FR" dirty="0" smtClean="0">
                <a:solidFill>
                  <a:srgbClr val="002060"/>
                </a:solidFill>
              </a:rPr>
              <a:t>Homard Gourmand</a:t>
            </a:r>
            <a:r>
              <a:rPr lang="fr-FR" dirty="0">
                <a:solidFill>
                  <a:srgbClr val="002060"/>
                </a:solidFill>
              </a:rPr>
              <a:t>’’</a:t>
            </a:r>
          </a:p>
        </p:txBody>
      </p:sp>
    </p:spTree>
    <p:extLst>
      <p:ext uri="{BB962C8B-B14F-4D97-AF65-F5344CB8AC3E}">
        <p14:creationId xmlns:p14="http://schemas.microsoft.com/office/powerpoint/2010/main" val="313919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196948"/>
            <a:ext cx="8640960" cy="794824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Week-ends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C. DELAUME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75520" y="1700808"/>
            <a:ext cx="8640960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847528" y="1052735"/>
            <a:ext cx="8568952" cy="927609"/>
          </a:xfrm>
        </p:spPr>
        <p:txBody>
          <a:bodyPr>
            <a:normAutofit fontScale="55000" lnSpcReduction="20000"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sz="5100" b="1" dirty="0" smtClean="0">
                <a:solidFill>
                  <a:srgbClr val="002060"/>
                </a:solidFill>
              </a:rPr>
              <a:t>Côte d’Opale avec 2 golfs prestigieux </a:t>
            </a:r>
          </a:p>
          <a:p>
            <a:r>
              <a:rPr lang="fr-FR" sz="6500" b="1" dirty="0" smtClean="0">
                <a:solidFill>
                  <a:srgbClr val="002060"/>
                </a:solidFill>
              </a:rPr>
              <a:t>Belle-Dune  et Le Touquet</a:t>
            </a:r>
            <a:endParaRPr lang="fr-FR" sz="6500" b="1" dirty="0">
              <a:solidFill>
                <a:srgbClr val="00206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81784" y="2857826"/>
            <a:ext cx="512982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            Au </a:t>
            </a:r>
            <a:r>
              <a:rPr lang="fr-FR" sz="3200" b="1" dirty="0">
                <a:solidFill>
                  <a:srgbClr val="002060"/>
                </a:solidFill>
              </a:rPr>
              <a:t>printemps </a:t>
            </a:r>
            <a:r>
              <a:rPr lang="fr-FR" sz="3200" b="1" dirty="0" smtClean="0">
                <a:solidFill>
                  <a:srgbClr val="002060"/>
                </a:solidFill>
              </a:rPr>
              <a:t>: </a:t>
            </a:r>
          </a:p>
          <a:p>
            <a:endParaRPr lang="fr-FR" sz="3200" b="1" dirty="0" smtClean="0"/>
          </a:p>
          <a:p>
            <a:r>
              <a:rPr lang="fr-FR" sz="2400" b="1" dirty="0">
                <a:solidFill>
                  <a:srgbClr val="002060"/>
                </a:solidFill>
              </a:rPr>
              <a:t> </a:t>
            </a:r>
            <a:r>
              <a:rPr lang="fr-FR" sz="3200" b="1" dirty="0" smtClean="0">
                <a:solidFill>
                  <a:srgbClr val="002060"/>
                </a:solidFill>
              </a:rPr>
              <a:t>samedi 5 et dimanche 6 Mai</a:t>
            </a:r>
            <a:endParaRPr lang="fr-FR" sz="2400" b="1" dirty="0">
              <a:solidFill>
                <a:srgbClr val="002060"/>
              </a:solidFill>
            </a:endParaRPr>
          </a:p>
          <a:p>
            <a:r>
              <a:rPr lang="fr-FR" sz="2000" dirty="0"/>
              <a:t>	</a:t>
            </a:r>
            <a:endParaRPr lang="fr-FR" sz="2800" b="1" dirty="0">
              <a:solidFill>
                <a:srgbClr val="FF0000"/>
              </a:solidFill>
            </a:endParaRPr>
          </a:p>
          <a:p>
            <a:endParaRPr lang="fr-FR" sz="2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195" y="2007463"/>
            <a:ext cx="5310749" cy="44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3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332656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Week-ends 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C. DELAUME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783632" y="836712"/>
            <a:ext cx="6400800" cy="50405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 </a:t>
            </a:r>
            <a:r>
              <a:rPr lang="fr-FR" sz="3000" b="1" dirty="0">
                <a:solidFill>
                  <a:srgbClr val="002060"/>
                </a:solidFill>
              </a:rPr>
              <a:t>Côte d’Opale et 2 golfs prestigieux….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78236" y="5813024"/>
            <a:ext cx="50115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u="sng" dirty="0">
                <a:solidFill>
                  <a:srgbClr val="002060"/>
                </a:solidFill>
              </a:rPr>
              <a:t>Date limite d’inscription </a:t>
            </a:r>
            <a:r>
              <a:rPr lang="fr-FR" sz="2200" b="1" dirty="0">
                <a:solidFill>
                  <a:srgbClr val="002060"/>
                </a:solidFill>
              </a:rPr>
              <a:t>: </a:t>
            </a:r>
            <a:r>
              <a:rPr lang="fr-FR" sz="2200" b="1" dirty="0" smtClean="0">
                <a:solidFill>
                  <a:srgbClr val="C00000"/>
                </a:solidFill>
              </a:rPr>
              <a:t>15 Février 2018 </a:t>
            </a:r>
            <a:endParaRPr lang="fr-FR" sz="22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05" y="1772816"/>
            <a:ext cx="4700583" cy="260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0" t="2756" r="2282" b="1"/>
          <a:stretch/>
        </p:blipFill>
        <p:spPr bwMode="auto">
          <a:xfrm>
            <a:off x="6210211" y="1772816"/>
            <a:ext cx="5076000" cy="264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37191" y="1410359"/>
            <a:ext cx="28803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Golf de Belle Dune</a:t>
            </a:r>
          </a:p>
        </p:txBody>
      </p:sp>
      <p:sp>
        <p:nvSpPr>
          <p:cNvPr id="7" name="Rectangle 6"/>
          <p:cNvSpPr/>
          <p:nvPr/>
        </p:nvSpPr>
        <p:spPr>
          <a:xfrm>
            <a:off x="6351484" y="1356713"/>
            <a:ext cx="5091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Golf du Touquet- Parcours ‘’La Mer’’</a:t>
            </a:r>
          </a:p>
        </p:txBody>
      </p:sp>
      <p:sp>
        <p:nvSpPr>
          <p:cNvPr id="8" name="Rectangle 7"/>
          <p:cNvSpPr/>
          <p:nvPr/>
        </p:nvSpPr>
        <p:spPr>
          <a:xfrm>
            <a:off x="1416633" y="4686015"/>
            <a:ext cx="91347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u="sng" dirty="0">
                <a:solidFill>
                  <a:srgbClr val="002060"/>
                </a:solidFill>
              </a:rPr>
              <a:t>Conditions de participation</a:t>
            </a:r>
            <a:r>
              <a:rPr lang="fr-FR" sz="2000" dirty="0">
                <a:solidFill>
                  <a:srgbClr val="002060"/>
                </a:solidFill>
              </a:rPr>
              <a:t>:</a:t>
            </a:r>
            <a:endParaRPr lang="fr-FR" sz="2000" b="1" dirty="0">
              <a:solidFill>
                <a:srgbClr val="002060"/>
              </a:solidFill>
            </a:endParaRPr>
          </a:p>
          <a:p>
            <a:pPr lvl="0"/>
            <a:r>
              <a:rPr lang="fr-FR" sz="2000" dirty="0">
                <a:solidFill>
                  <a:srgbClr val="002060"/>
                </a:solidFill>
              </a:rPr>
              <a:t>Nombre de places: </a:t>
            </a:r>
            <a:r>
              <a:rPr lang="fr-FR" sz="2000" b="1" dirty="0">
                <a:solidFill>
                  <a:srgbClr val="C00000"/>
                </a:solidFill>
              </a:rPr>
              <a:t>28 golfeurs </a:t>
            </a:r>
            <a:r>
              <a:rPr lang="fr-FR" sz="2000" b="1" dirty="0">
                <a:solidFill>
                  <a:srgbClr val="002060"/>
                </a:solidFill>
              </a:rPr>
              <a:t>et </a:t>
            </a:r>
            <a:r>
              <a:rPr lang="fr-FR" sz="2000" b="1" dirty="0">
                <a:solidFill>
                  <a:srgbClr val="C00000"/>
                </a:solidFill>
              </a:rPr>
              <a:t>18 chambres </a:t>
            </a:r>
            <a:r>
              <a:rPr lang="fr-FR" sz="2000" b="1" dirty="0">
                <a:solidFill>
                  <a:srgbClr val="002060"/>
                </a:solidFill>
              </a:rPr>
              <a:t>réservées car </a:t>
            </a:r>
            <a:r>
              <a:rPr lang="fr-FR" sz="2000" b="1" u="sng" dirty="0">
                <a:solidFill>
                  <a:srgbClr val="002060"/>
                </a:solidFill>
              </a:rPr>
              <a:t>pont du 8 mai</a:t>
            </a:r>
            <a:r>
              <a:rPr lang="fr-FR" sz="2000" b="1" dirty="0">
                <a:solidFill>
                  <a:srgbClr val="002060"/>
                </a:solidFill>
              </a:rPr>
              <a:t>…</a:t>
            </a:r>
          </a:p>
          <a:p>
            <a:pPr lvl="0"/>
            <a:r>
              <a:rPr lang="fr-FR" sz="2000" dirty="0">
                <a:solidFill>
                  <a:srgbClr val="002060"/>
                </a:solidFill>
              </a:rPr>
              <a:t>Conditions : </a:t>
            </a:r>
            <a:r>
              <a:rPr lang="fr-FR" sz="2000" b="1" dirty="0">
                <a:solidFill>
                  <a:srgbClr val="C00000"/>
                </a:solidFill>
              </a:rPr>
              <a:t>index &lt; 28 </a:t>
            </a:r>
            <a:r>
              <a:rPr lang="fr-FR" b="1" dirty="0">
                <a:solidFill>
                  <a:srgbClr val="002060"/>
                </a:solidFill>
              </a:rPr>
              <a:t>mais </a:t>
            </a:r>
            <a:r>
              <a:rPr lang="fr-FR" b="1" dirty="0" smtClean="0">
                <a:solidFill>
                  <a:srgbClr val="002060"/>
                </a:solidFill>
              </a:rPr>
              <a:t>quelques </a:t>
            </a:r>
            <a:r>
              <a:rPr lang="fr-FR" b="1" dirty="0">
                <a:solidFill>
                  <a:srgbClr val="002060"/>
                </a:solidFill>
              </a:rPr>
              <a:t>places pour index 28-36 </a:t>
            </a:r>
            <a:r>
              <a:rPr lang="fr-FR" sz="2000" dirty="0">
                <a:solidFill>
                  <a:prstClr val="black"/>
                </a:solidFill>
              </a:rPr>
              <a:t>	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0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260648"/>
            <a:ext cx="8640960" cy="936104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Week-ends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C. DELAUME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775520" y="1196752"/>
            <a:ext cx="8640960" cy="842214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sz="3500" b="1" dirty="0" smtClean="0">
                <a:solidFill>
                  <a:srgbClr val="002060"/>
                </a:solidFill>
              </a:rPr>
              <a:t>Belle-Dune</a:t>
            </a:r>
            <a:r>
              <a:rPr lang="fr-FR" sz="3200" b="1" dirty="0" smtClean="0">
                <a:solidFill>
                  <a:srgbClr val="002060"/>
                </a:solidFill>
              </a:rPr>
              <a:t> </a:t>
            </a:r>
            <a:r>
              <a:rPr lang="fr-FR" sz="2800" b="1" dirty="0" smtClean="0">
                <a:solidFill>
                  <a:srgbClr val="002060"/>
                </a:solidFill>
              </a:rPr>
              <a:t>(Somme)</a:t>
            </a:r>
          </a:p>
          <a:p>
            <a:r>
              <a:rPr lang="fr-FR" sz="3300" b="1" dirty="0" smtClean="0">
                <a:solidFill>
                  <a:srgbClr val="002060"/>
                </a:solidFill>
              </a:rPr>
              <a:t>Samedi 5 mai 2018</a:t>
            </a:r>
            <a:endParaRPr lang="fr-FR" sz="3300" b="1" dirty="0">
              <a:solidFill>
                <a:srgbClr val="00206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927648" y="2011316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		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Links 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de 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18 trous</a:t>
            </a:r>
            <a:endParaRPr lang="fr-F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75520" y="5771904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dirty="0">
                <a:solidFill>
                  <a:srgbClr val="002060"/>
                </a:solidFill>
              </a:rPr>
              <a:t>230 km de Boulogne </a:t>
            </a:r>
            <a:r>
              <a:rPr lang="fr-FR" sz="2200" dirty="0" smtClean="0">
                <a:solidFill>
                  <a:srgbClr val="002060"/>
                </a:solidFill>
              </a:rPr>
              <a:t>- </a:t>
            </a:r>
            <a:r>
              <a:rPr lang="fr-FR" sz="2200" dirty="0">
                <a:solidFill>
                  <a:srgbClr val="002060"/>
                </a:solidFill>
              </a:rPr>
              <a:t>3h via A16</a:t>
            </a:r>
          </a:p>
          <a:p>
            <a:pPr algn="ctr"/>
            <a:r>
              <a:rPr lang="fr-FR" sz="2400" b="1" u="sng" dirty="0">
                <a:solidFill>
                  <a:srgbClr val="002060"/>
                </a:solidFill>
              </a:rPr>
              <a:t>Date limite d’inscription </a:t>
            </a:r>
            <a:r>
              <a:rPr lang="fr-FR" sz="2400" b="1" dirty="0">
                <a:solidFill>
                  <a:srgbClr val="002060"/>
                </a:solidFill>
              </a:rPr>
              <a:t>: </a:t>
            </a:r>
            <a:r>
              <a:rPr lang="fr-FR" sz="2400" b="1" dirty="0">
                <a:solidFill>
                  <a:srgbClr val="C00000"/>
                </a:solidFill>
              </a:rPr>
              <a:t>15 Février 2018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49" y="2672324"/>
            <a:ext cx="7174523" cy="296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260648"/>
            <a:ext cx="8640960" cy="936104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Week-ends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C. DELAUME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775520" y="1196752"/>
            <a:ext cx="8640960" cy="842214"/>
          </a:xfrm>
        </p:spPr>
        <p:txBody>
          <a:bodyPr>
            <a:normAutofit fontScale="77500" lnSpcReduction="20000"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sz="3900" b="1" dirty="0" smtClean="0">
                <a:solidFill>
                  <a:srgbClr val="002060"/>
                </a:solidFill>
              </a:rPr>
              <a:t>Le Touquet « La Mer »</a:t>
            </a:r>
            <a:r>
              <a:rPr lang="fr-FR" sz="3300" b="1" dirty="0" smtClean="0">
                <a:solidFill>
                  <a:srgbClr val="002060"/>
                </a:solidFill>
              </a:rPr>
              <a:t> </a:t>
            </a:r>
            <a:r>
              <a:rPr lang="fr-FR" sz="2800" b="1" dirty="0" smtClean="0">
                <a:solidFill>
                  <a:srgbClr val="002060"/>
                </a:solidFill>
              </a:rPr>
              <a:t>(Pas de Calais)</a:t>
            </a:r>
          </a:p>
          <a:p>
            <a:r>
              <a:rPr lang="fr-FR" sz="3600" b="1" dirty="0" smtClean="0">
                <a:solidFill>
                  <a:srgbClr val="002060"/>
                </a:solidFill>
              </a:rPr>
              <a:t>Dimanche 6 mai 2018</a:t>
            </a:r>
            <a:endParaRPr lang="fr-FR" sz="2600" b="1" dirty="0">
              <a:solidFill>
                <a:srgbClr val="00206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927648" y="2011316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		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Links 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de 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18 trous</a:t>
            </a:r>
            <a:endParaRPr lang="fr-F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3512" y="5622201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dirty="0" smtClean="0">
                <a:solidFill>
                  <a:srgbClr val="002060"/>
                </a:solidFill>
              </a:rPr>
              <a:t>250 </a:t>
            </a:r>
            <a:r>
              <a:rPr lang="fr-FR" sz="2200" dirty="0">
                <a:solidFill>
                  <a:srgbClr val="002060"/>
                </a:solidFill>
              </a:rPr>
              <a:t>km de Boulogne - </a:t>
            </a:r>
            <a:r>
              <a:rPr lang="fr-FR" sz="2200" dirty="0" smtClean="0">
                <a:solidFill>
                  <a:srgbClr val="002060"/>
                </a:solidFill>
              </a:rPr>
              <a:t>3h10 </a:t>
            </a:r>
            <a:r>
              <a:rPr lang="fr-FR" sz="2200" dirty="0">
                <a:solidFill>
                  <a:srgbClr val="002060"/>
                </a:solidFill>
              </a:rPr>
              <a:t>via A16</a:t>
            </a:r>
          </a:p>
          <a:p>
            <a:pPr algn="ctr"/>
            <a:r>
              <a:rPr lang="fr-FR" sz="2400" b="1" u="sng" dirty="0">
                <a:solidFill>
                  <a:srgbClr val="002060"/>
                </a:solidFill>
              </a:rPr>
              <a:t>Date limite d’inscription </a:t>
            </a:r>
            <a:r>
              <a:rPr lang="fr-FR" sz="2400" b="1" dirty="0">
                <a:solidFill>
                  <a:srgbClr val="002060"/>
                </a:solidFill>
              </a:rPr>
              <a:t>: </a:t>
            </a:r>
            <a:r>
              <a:rPr lang="fr-FR" sz="2400" b="1" dirty="0">
                <a:solidFill>
                  <a:srgbClr val="C00000"/>
                </a:solidFill>
              </a:rPr>
              <a:t>15 Février 2018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449" y="364807"/>
            <a:ext cx="2544183" cy="39338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715318"/>
            <a:ext cx="4438356" cy="2803011"/>
          </a:xfrm>
          <a:prstGeom prst="rect">
            <a:avLst/>
          </a:prstGeom>
        </p:spPr>
      </p:pic>
      <p:sp>
        <p:nvSpPr>
          <p:cNvPr id="12" name="AutoShape 4" descr="Résultat de recherche d'images pour &quot;golf du touquet la mer&quot;"/>
          <p:cNvSpPr>
            <a:spLocks noChangeAspect="1" noChangeArrowheads="1"/>
          </p:cNvSpPr>
          <p:nvPr/>
        </p:nvSpPr>
        <p:spPr bwMode="auto">
          <a:xfrm>
            <a:off x="-31751" y="-136526"/>
            <a:ext cx="1837333" cy="183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36" y="2685163"/>
            <a:ext cx="3915697" cy="280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188639"/>
            <a:ext cx="8640960" cy="860897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Week-ends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C. DELAUME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775520" y="1151742"/>
            <a:ext cx="8640960" cy="986773"/>
          </a:xfrm>
        </p:spPr>
        <p:txBody>
          <a:bodyPr>
            <a:normAutofit fontScale="92500" lnSpcReduction="20000"/>
          </a:bodyPr>
          <a:lstStyle/>
          <a:p>
            <a:r>
              <a:rPr lang="fr-FR" sz="3000" b="1" dirty="0" smtClean="0">
                <a:solidFill>
                  <a:srgbClr val="002060"/>
                </a:solidFill>
              </a:rPr>
              <a:t>Bourgogne et Gâtinais </a:t>
            </a:r>
          </a:p>
          <a:p>
            <a:r>
              <a:rPr lang="fr-FR" sz="3900" b="1" dirty="0" err="1" smtClean="0">
                <a:solidFill>
                  <a:schemeClr val="accent5">
                    <a:lumMod val="50000"/>
                  </a:schemeClr>
                </a:solidFill>
              </a:rPr>
              <a:t>Roncemay</a:t>
            </a:r>
            <a:r>
              <a:rPr lang="fr-FR" sz="3900" b="1" dirty="0" smtClean="0">
                <a:solidFill>
                  <a:schemeClr val="accent5">
                    <a:lumMod val="50000"/>
                  </a:schemeClr>
                </a:solidFill>
              </a:rPr>
              <a:t>  et Vaugouard</a:t>
            </a:r>
            <a:endParaRPr lang="fr-FR" sz="39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509231" y="2238812"/>
            <a:ext cx="9245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</a:rPr>
              <a:t>À l’automne :      </a:t>
            </a:r>
            <a:r>
              <a:rPr lang="fr-FR" sz="2800" b="1" dirty="0" smtClean="0">
                <a:solidFill>
                  <a:srgbClr val="C00000"/>
                </a:solidFill>
              </a:rPr>
              <a:t>Vendredi 21 et Samedi 22 </a:t>
            </a:r>
            <a:r>
              <a:rPr lang="fr-FR" sz="2800" b="1" dirty="0">
                <a:solidFill>
                  <a:srgbClr val="C00000"/>
                </a:solidFill>
              </a:rPr>
              <a:t>septembre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6" y="2799678"/>
            <a:ext cx="4352442" cy="349039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2" y="2799678"/>
            <a:ext cx="4389120" cy="368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2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260648"/>
            <a:ext cx="7772400" cy="676726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/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C00000"/>
                </a:solidFill>
              </a:rPr>
              <a:t>Trophée </a:t>
            </a:r>
            <a:r>
              <a:rPr lang="fr-FR" b="1" dirty="0">
                <a:solidFill>
                  <a:srgbClr val="C00000"/>
                </a:solidFill>
              </a:rPr>
              <a:t>de la galette </a:t>
            </a:r>
            <a:r>
              <a:rPr lang="fr-FR" b="1" dirty="0" smtClean="0">
                <a:solidFill>
                  <a:srgbClr val="C00000"/>
                </a:solidFill>
              </a:rPr>
              <a:t>2017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81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12033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  C. DELAUME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783632" y="858594"/>
            <a:ext cx="6400800" cy="410166"/>
          </a:xfrm>
        </p:spPr>
        <p:txBody>
          <a:bodyPr>
            <a:normAutofit lnSpcReduction="10000"/>
          </a:bodyPr>
          <a:lstStyle/>
          <a:p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Au golf de 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Verrières le Buisson (91)</a:t>
            </a:r>
          </a:p>
          <a:p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88088" y="1916832"/>
            <a:ext cx="34563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Golf compact: 2 x 9T</a:t>
            </a:r>
          </a:p>
          <a:p>
            <a:pPr algn="ctr"/>
            <a:r>
              <a:rPr lang="fr-FR" sz="2400" b="1" dirty="0"/>
              <a:t>1 putter et 3 clubs</a:t>
            </a:r>
          </a:p>
          <a:p>
            <a:pPr algn="ctr"/>
            <a:r>
              <a:rPr lang="fr-FR" sz="2400" b="1" dirty="0"/>
              <a:t>    </a:t>
            </a:r>
          </a:p>
          <a:p>
            <a:pPr algn="ctr"/>
            <a:r>
              <a:rPr lang="fr-FR" sz="2800" b="1" dirty="0"/>
              <a:t> </a:t>
            </a:r>
            <a:r>
              <a:rPr lang="fr-FR" sz="2800" b="1" dirty="0" smtClean="0"/>
              <a:t>25 </a:t>
            </a:r>
            <a:r>
              <a:rPr lang="fr-FR" sz="2800" b="1" dirty="0"/>
              <a:t>participants              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6" y="1772817"/>
            <a:ext cx="4886697" cy="1885817"/>
          </a:xfrm>
          <a:prstGeom prst="rect">
            <a:avLst/>
          </a:prstGeom>
        </p:spPr>
      </p:pic>
      <p:sp>
        <p:nvSpPr>
          <p:cNvPr id="10" name="Sous-titre 4"/>
          <p:cNvSpPr txBox="1">
            <a:spLocks/>
          </p:cNvSpPr>
          <p:nvPr/>
        </p:nvSpPr>
        <p:spPr>
          <a:xfrm>
            <a:off x="2936032" y="1268760"/>
            <a:ext cx="64008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rgbClr val="002060"/>
                </a:solidFill>
              </a:rPr>
              <a:t>Mardi 26 janvier   </a:t>
            </a:r>
          </a:p>
          <a:p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88088" y="4149080"/>
            <a:ext cx="338437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/>
              <a:t>Goûter façon «auberge espagnole» avec galettes et pâtisserie maison  </a:t>
            </a:r>
          </a:p>
          <a:p>
            <a:endParaRPr lang="fr-FR" sz="2400" b="1" dirty="0"/>
          </a:p>
          <a:p>
            <a:pPr algn="ctr"/>
            <a:r>
              <a:rPr lang="fr-FR" sz="2800" b="1" dirty="0" smtClean="0"/>
              <a:t>37  </a:t>
            </a:r>
            <a:r>
              <a:rPr lang="fr-FR" sz="2800" b="1" dirty="0"/>
              <a:t>participants               </a:t>
            </a:r>
          </a:p>
        </p:txBody>
      </p:sp>
      <p:pic>
        <p:nvPicPr>
          <p:cNvPr id="1028" name="Picture 4" descr="C:\Users\Catherine\Documents\Golf Tee Time\EVENEMENTS-DIVERS\TrophéeGalette2016\Photos\Buffe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495" y="3882054"/>
            <a:ext cx="4104456" cy="23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27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77440" y="332655"/>
            <a:ext cx="7102936" cy="608467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Week-ends 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C. DELAUME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711624" y="908720"/>
            <a:ext cx="6840760" cy="792088"/>
          </a:xfrm>
        </p:spPr>
        <p:txBody>
          <a:bodyPr>
            <a:normAutofit/>
          </a:bodyPr>
          <a:lstStyle/>
          <a:p>
            <a:endParaRPr lang="fr-FR" b="1" dirty="0">
              <a:solidFill>
                <a:srgbClr val="002060"/>
              </a:solidFill>
            </a:endParaRPr>
          </a:p>
          <a:p>
            <a:endParaRPr lang="fr-FR" sz="3000" b="1" dirty="0">
              <a:solidFill>
                <a:srgbClr val="00B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923049" y="2344484"/>
            <a:ext cx="7104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 l’automne:  </a:t>
            </a:r>
            <a:r>
              <a:rPr lang="fr-FR" sz="2400" b="1" dirty="0" smtClean="0">
                <a:solidFill>
                  <a:srgbClr val="002060"/>
                </a:solidFill>
              </a:rPr>
              <a:t>Vendredi 21 et Samedi 22 </a:t>
            </a:r>
            <a:r>
              <a:rPr lang="fr-FR" sz="2400" b="1" dirty="0">
                <a:solidFill>
                  <a:srgbClr val="002060"/>
                </a:solidFill>
              </a:rPr>
              <a:t>septembre</a:t>
            </a:r>
          </a:p>
          <a:p>
            <a:r>
              <a:rPr lang="fr-FR" sz="1600" i="1" dirty="0" smtClean="0">
                <a:solidFill>
                  <a:srgbClr val="002060"/>
                </a:solidFill>
              </a:rPr>
              <a:t>                                                  (</a:t>
            </a:r>
            <a:r>
              <a:rPr lang="fr-FR" sz="1600" i="1" dirty="0">
                <a:solidFill>
                  <a:srgbClr val="002060"/>
                </a:solidFill>
              </a:rPr>
              <a:t>WE précédant semaine de la </a:t>
            </a:r>
            <a:r>
              <a:rPr lang="fr-FR" sz="1600" i="1" dirty="0" err="1">
                <a:solidFill>
                  <a:srgbClr val="002060"/>
                </a:solidFill>
              </a:rPr>
              <a:t>Ryder</a:t>
            </a:r>
            <a:r>
              <a:rPr lang="fr-FR" sz="1600" i="1" dirty="0">
                <a:solidFill>
                  <a:srgbClr val="002060"/>
                </a:solidFill>
              </a:rPr>
              <a:t> Cup)</a:t>
            </a:r>
            <a:r>
              <a:rPr lang="fr-FR" sz="1600" b="1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639754" y="898323"/>
            <a:ext cx="7416824" cy="148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fr-FR" sz="2800" b="1" dirty="0">
                <a:solidFill>
                  <a:srgbClr val="002060"/>
                </a:solidFill>
              </a:rPr>
              <a:t>Golf et gastronomie en Bourgogne et </a:t>
            </a:r>
            <a:r>
              <a:rPr lang="fr-FR" sz="2800" b="1" dirty="0" smtClean="0">
                <a:solidFill>
                  <a:srgbClr val="002060"/>
                </a:solidFill>
              </a:rPr>
              <a:t>Gâtinais</a:t>
            </a:r>
            <a:endParaRPr lang="fr-FR" sz="2800" b="1" dirty="0">
              <a:solidFill>
                <a:srgbClr val="002060"/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La vie de château…</a:t>
            </a:r>
          </a:p>
          <a:p>
            <a:pPr lvl="0" algn="ctr">
              <a:spcBef>
                <a:spcPct val="20000"/>
              </a:spcBef>
            </a:pPr>
            <a:r>
              <a:rPr lang="fr-FR" sz="2400" b="1" dirty="0">
                <a:solidFill>
                  <a:srgbClr val="002060"/>
                </a:solidFill>
              </a:rPr>
              <a:t>Un week-end qui s’adresse aux golfeurs ‘’épicuriens’’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33" y="3056740"/>
            <a:ext cx="5009386" cy="311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9649" y="2419129"/>
            <a:ext cx="51471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Domaine de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Roncemay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2060"/>
                </a:solidFill>
              </a:rPr>
              <a:t>Golf </a:t>
            </a:r>
            <a:r>
              <a:rPr lang="fr-FR" sz="2000" dirty="0" smtClean="0">
                <a:solidFill>
                  <a:srgbClr val="002060"/>
                </a:solidFill>
              </a:rPr>
              <a:t>18T,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2060"/>
                </a:solidFill>
              </a:rPr>
              <a:t>restaurant </a:t>
            </a:r>
            <a:r>
              <a:rPr lang="fr-FR" sz="2000" dirty="0">
                <a:solidFill>
                  <a:srgbClr val="002060"/>
                </a:solidFill>
              </a:rPr>
              <a:t>gastronomique et hôtel </a:t>
            </a:r>
            <a:r>
              <a:rPr lang="fr-FR" sz="2000" dirty="0" smtClean="0">
                <a:solidFill>
                  <a:srgbClr val="002060"/>
                </a:solidFill>
              </a:rPr>
              <a:t>****</a:t>
            </a:r>
          </a:p>
          <a:p>
            <a:pPr lvl="0"/>
            <a:endParaRPr lang="fr-FR" sz="2000" b="1" dirty="0" smtClean="0">
              <a:solidFill>
                <a:srgbClr val="00B050"/>
              </a:solidFill>
            </a:endParaRPr>
          </a:p>
          <a:p>
            <a:pPr lvl="0"/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Domaine de </a:t>
            </a:r>
            <a:r>
              <a:rPr lang="fr-FR" sz="2400" b="1" dirty="0" err="1" smtClean="0">
                <a:solidFill>
                  <a:schemeClr val="accent6">
                    <a:lumMod val="75000"/>
                  </a:schemeClr>
                </a:solidFill>
              </a:rPr>
              <a:t>Vaugouard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2060"/>
                </a:solidFill>
              </a:rPr>
              <a:t>Golf de 18T,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99649" y="4606096"/>
            <a:ext cx="62408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000" u="sng" dirty="0" smtClean="0">
                <a:solidFill>
                  <a:srgbClr val="002060"/>
                </a:solidFill>
              </a:rPr>
              <a:t>Conditions </a:t>
            </a:r>
            <a:r>
              <a:rPr lang="fr-FR" sz="2000" u="sng" dirty="0">
                <a:solidFill>
                  <a:srgbClr val="002060"/>
                </a:solidFill>
              </a:rPr>
              <a:t>de participation</a:t>
            </a:r>
            <a:r>
              <a:rPr lang="fr-FR" sz="2000" dirty="0">
                <a:solidFill>
                  <a:srgbClr val="002060"/>
                </a:solidFill>
              </a:rPr>
              <a:t>:</a:t>
            </a:r>
          </a:p>
          <a:p>
            <a:pPr lvl="0"/>
            <a:r>
              <a:rPr lang="fr-FR" sz="2000" dirty="0" smtClean="0">
                <a:solidFill>
                  <a:srgbClr val="002060"/>
                </a:solidFill>
              </a:rPr>
              <a:t>Budget : </a:t>
            </a:r>
            <a:r>
              <a:rPr lang="fr-FR" sz="2000" b="1" dirty="0">
                <a:solidFill>
                  <a:srgbClr val="C00000"/>
                </a:solidFill>
              </a:rPr>
              <a:t>210 € </a:t>
            </a:r>
            <a:r>
              <a:rPr lang="fr-FR" sz="2000" dirty="0">
                <a:solidFill>
                  <a:srgbClr val="002060"/>
                </a:solidFill>
              </a:rPr>
              <a:t>en chambre </a:t>
            </a:r>
            <a:r>
              <a:rPr lang="fr-FR" sz="2000" dirty="0" smtClean="0">
                <a:solidFill>
                  <a:srgbClr val="002060"/>
                </a:solidFill>
              </a:rPr>
              <a:t>double</a:t>
            </a:r>
          </a:p>
          <a:p>
            <a:pPr lvl="0"/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smtClean="0">
                <a:solidFill>
                  <a:srgbClr val="002060"/>
                </a:solidFill>
              </a:rPr>
              <a:t>               et </a:t>
            </a:r>
            <a:r>
              <a:rPr lang="fr-FR" sz="2000" dirty="0">
                <a:solidFill>
                  <a:srgbClr val="002060"/>
                </a:solidFill>
              </a:rPr>
              <a:t>supplément single </a:t>
            </a:r>
            <a:r>
              <a:rPr lang="fr-FR" sz="2000" b="1" dirty="0">
                <a:solidFill>
                  <a:srgbClr val="C00000"/>
                </a:solidFill>
              </a:rPr>
              <a:t>35 €</a:t>
            </a:r>
          </a:p>
          <a:p>
            <a:pPr lvl="0"/>
            <a:r>
              <a:rPr lang="fr-FR" sz="2000" dirty="0">
                <a:solidFill>
                  <a:srgbClr val="002060"/>
                </a:solidFill>
              </a:rPr>
              <a:t>Nombre de </a:t>
            </a:r>
            <a:r>
              <a:rPr lang="fr-FR" sz="2000" dirty="0" smtClean="0">
                <a:solidFill>
                  <a:srgbClr val="002060"/>
                </a:solidFill>
              </a:rPr>
              <a:t>places : </a:t>
            </a:r>
            <a:r>
              <a:rPr lang="fr-FR" sz="2000" b="1" dirty="0">
                <a:solidFill>
                  <a:srgbClr val="C00000"/>
                </a:solidFill>
              </a:rPr>
              <a:t>28 golfeurs </a:t>
            </a:r>
            <a:r>
              <a:rPr lang="fr-FR" sz="2000" b="1" dirty="0">
                <a:solidFill>
                  <a:srgbClr val="002060"/>
                </a:solidFill>
              </a:rPr>
              <a:t>et </a:t>
            </a:r>
            <a:r>
              <a:rPr lang="fr-FR" sz="2000" b="1" dirty="0">
                <a:solidFill>
                  <a:srgbClr val="C00000"/>
                </a:solidFill>
              </a:rPr>
              <a:t>18 chambres </a:t>
            </a:r>
            <a:r>
              <a:rPr lang="fr-FR" sz="2000" b="1" dirty="0">
                <a:solidFill>
                  <a:srgbClr val="002060"/>
                </a:solidFill>
              </a:rPr>
              <a:t>réservées </a:t>
            </a:r>
          </a:p>
          <a:p>
            <a:pPr lvl="0"/>
            <a:r>
              <a:rPr lang="fr-FR" sz="2000" dirty="0">
                <a:solidFill>
                  <a:srgbClr val="002060"/>
                </a:solidFill>
              </a:rPr>
              <a:t>Conditions :</a:t>
            </a:r>
            <a:r>
              <a:rPr lang="fr-FR" sz="2000" dirty="0">
                <a:solidFill>
                  <a:prstClr val="black"/>
                </a:solidFill>
              </a:rPr>
              <a:t> </a:t>
            </a:r>
            <a:r>
              <a:rPr lang="fr-FR" sz="2000" b="1" dirty="0">
                <a:solidFill>
                  <a:srgbClr val="C00000"/>
                </a:solidFill>
              </a:rPr>
              <a:t>index &lt; 36</a:t>
            </a:r>
            <a:endParaRPr lang="fr-FR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92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188639"/>
            <a:ext cx="8640960" cy="860897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Week-ends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C. DELAUME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775520" y="908720"/>
            <a:ext cx="8640960" cy="792088"/>
          </a:xfrm>
        </p:spPr>
        <p:txBody>
          <a:bodyPr>
            <a:normAutofit fontScale="85000" lnSpcReduction="20000"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Gâtinais et Bourgogne</a:t>
            </a:r>
            <a:endParaRPr lang="fr-FR" sz="3200" b="1" dirty="0">
              <a:solidFill>
                <a:srgbClr val="002060"/>
              </a:solidFill>
            </a:endParaRPr>
          </a:p>
          <a:p>
            <a:r>
              <a:rPr lang="fr-FR" sz="3000" b="1" dirty="0" smtClean="0">
                <a:solidFill>
                  <a:schemeClr val="accent6">
                    <a:lumMod val="75000"/>
                  </a:schemeClr>
                </a:solidFill>
              </a:rPr>
              <a:t>Domaine du </a:t>
            </a:r>
            <a:r>
              <a:rPr lang="fr-FR" sz="3000" b="1" dirty="0" err="1" smtClean="0">
                <a:solidFill>
                  <a:schemeClr val="accent6">
                    <a:lumMod val="75000"/>
                  </a:schemeClr>
                </a:solidFill>
              </a:rPr>
              <a:t>Roncemay</a:t>
            </a:r>
            <a:r>
              <a:rPr lang="fr-FR" sz="3000" b="1" dirty="0" smtClean="0">
                <a:solidFill>
                  <a:schemeClr val="accent6">
                    <a:lumMod val="75000"/>
                  </a:schemeClr>
                </a:solidFill>
              </a:rPr>
              <a:t> (Yonne)</a:t>
            </a:r>
            <a:endParaRPr lang="fr-FR" sz="3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18310" y="1959224"/>
            <a:ext cx="4284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Domaine de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Roncemay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****</a:t>
            </a:r>
          </a:p>
          <a:p>
            <a:pPr lvl="0"/>
            <a:r>
              <a:rPr lang="fr-FR" dirty="0">
                <a:solidFill>
                  <a:srgbClr val="002060"/>
                </a:solidFill>
              </a:rPr>
              <a:t>Golf 18T, restaurant gastronomique </a:t>
            </a:r>
            <a:endParaRPr lang="fr-FR" dirty="0" smtClean="0">
              <a:solidFill>
                <a:srgbClr val="002060"/>
              </a:solidFill>
            </a:endParaRPr>
          </a:p>
          <a:p>
            <a:pPr lvl="0"/>
            <a:r>
              <a:rPr lang="fr-FR" dirty="0" smtClean="0">
                <a:solidFill>
                  <a:srgbClr val="002060"/>
                </a:solidFill>
              </a:rPr>
              <a:t>et </a:t>
            </a:r>
            <a:r>
              <a:rPr lang="fr-FR" dirty="0">
                <a:solidFill>
                  <a:srgbClr val="002060"/>
                </a:solidFill>
              </a:rPr>
              <a:t>hôtel ****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21" y="3067220"/>
            <a:ext cx="4969648" cy="310497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792" y="177998"/>
            <a:ext cx="2630217" cy="17430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10" y="3021874"/>
            <a:ext cx="4877242" cy="31503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61905" y="2308126"/>
            <a:ext cx="52346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2060"/>
                </a:solidFill>
              </a:rPr>
              <a:t>A l’automne:  </a:t>
            </a:r>
            <a:r>
              <a:rPr lang="fr-FR" sz="2000" b="1" dirty="0">
                <a:solidFill>
                  <a:srgbClr val="002060"/>
                </a:solidFill>
              </a:rPr>
              <a:t>Vendredi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21  septembre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2060"/>
                </a:solidFill>
              </a:rPr>
              <a:t>153 km de Boulogne </a:t>
            </a:r>
            <a:r>
              <a:rPr lang="fr-FR" sz="2000" dirty="0" smtClean="0">
                <a:solidFill>
                  <a:srgbClr val="002060"/>
                </a:solidFill>
              </a:rPr>
              <a:t>- 1h 50</a:t>
            </a:r>
            <a:endParaRPr lang="fr-FR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8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5723"/>
            <a:ext cx="8640960" cy="860897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Week-ends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C. DELAUME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667508" y="1704983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775520" y="757154"/>
            <a:ext cx="8640960" cy="792088"/>
          </a:xfrm>
        </p:spPr>
        <p:txBody>
          <a:bodyPr>
            <a:normAutofit fontScale="85000" lnSpcReduction="20000"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Gâtinais et Bourgogne</a:t>
            </a:r>
            <a:endParaRPr lang="fr-FR" sz="3200" b="1" dirty="0">
              <a:solidFill>
                <a:srgbClr val="002060"/>
              </a:solidFill>
            </a:endParaRPr>
          </a:p>
          <a:p>
            <a:r>
              <a:rPr lang="fr-FR" sz="3100" b="1" dirty="0" smtClean="0">
                <a:solidFill>
                  <a:schemeClr val="accent6">
                    <a:lumMod val="75000"/>
                  </a:schemeClr>
                </a:solidFill>
              </a:rPr>
              <a:t>Domaine de </a:t>
            </a:r>
            <a:r>
              <a:rPr lang="fr-FR" sz="3100" b="1" dirty="0" err="1" smtClean="0">
                <a:solidFill>
                  <a:schemeClr val="accent6">
                    <a:lumMod val="75000"/>
                  </a:schemeClr>
                </a:solidFill>
              </a:rPr>
              <a:t>Vaugouard</a:t>
            </a:r>
            <a:r>
              <a:rPr lang="fr-FR" sz="3100" b="1" dirty="0" smtClean="0">
                <a:solidFill>
                  <a:schemeClr val="accent6">
                    <a:lumMod val="75000"/>
                  </a:schemeClr>
                </a:solidFill>
              </a:rPr>
              <a:t> (Loiret)</a:t>
            </a:r>
            <a:endParaRPr lang="fr-FR" sz="31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77" y="2492897"/>
            <a:ext cx="5503817" cy="36253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129" y="335161"/>
            <a:ext cx="1428750" cy="142875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9" y="2492897"/>
            <a:ext cx="5384800" cy="36253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61660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2060"/>
                </a:solidFill>
              </a:rPr>
              <a:t>A l’automne:  </a:t>
            </a:r>
            <a:r>
              <a:rPr lang="fr-FR" sz="2000" b="1" dirty="0">
                <a:solidFill>
                  <a:srgbClr val="002060"/>
                </a:solidFill>
              </a:rPr>
              <a:t>Samedi  22 septembre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2060"/>
                </a:solidFill>
              </a:rPr>
              <a:t>105 km de Boulogne – 1h20</a:t>
            </a:r>
          </a:p>
        </p:txBody>
      </p:sp>
    </p:spTree>
    <p:extLst>
      <p:ext uri="{BB962C8B-B14F-4D97-AF65-F5344CB8AC3E}">
        <p14:creationId xmlns:p14="http://schemas.microsoft.com/office/powerpoint/2010/main" val="238416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-1"/>
            <a:ext cx="9144000" cy="2433673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/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C00000"/>
                </a:solidFill>
              </a:rPr>
              <a:t>Voyage </a:t>
            </a:r>
            <a:r>
              <a:rPr lang="fr-FR" b="1" dirty="0">
                <a:solidFill>
                  <a:srgbClr val="C00000"/>
                </a:solidFill>
              </a:rPr>
              <a:t>Printemps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r>
              <a:rPr lang="fr-FR" b="1" i="1" dirty="0" smtClean="0">
                <a:solidFill>
                  <a:srgbClr val="FF0000"/>
                </a:solidFill>
              </a:rPr>
              <a:t/>
            </a:r>
            <a:br>
              <a:rPr lang="fr-FR" b="1" i="1" dirty="0" smtClean="0">
                <a:solidFill>
                  <a:srgbClr val="FF0000"/>
                </a:solidFill>
              </a:rPr>
            </a:br>
            <a:r>
              <a:rPr lang="fr-FR" sz="4900" b="1" i="1" dirty="0" smtClean="0">
                <a:solidFill>
                  <a:srgbClr val="3F4E63"/>
                </a:solidFill>
              </a:rPr>
              <a:t>Alsace</a:t>
            </a:r>
            <a:r>
              <a:rPr lang="fr-FR" b="1" i="1" dirty="0" smtClean="0">
                <a:solidFill>
                  <a:srgbClr val="3F4E63"/>
                </a:solidFill>
              </a:rPr>
              <a:t/>
            </a:r>
            <a:br>
              <a:rPr lang="fr-FR" b="1" i="1" dirty="0" smtClean="0">
                <a:solidFill>
                  <a:srgbClr val="3F4E63"/>
                </a:solidFill>
              </a:rPr>
            </a:br>
            <a:endParaRPr lang="fr-FR" b="1" i="1" dirty="0">
              <a:solidFill>
                <a:srgbClr val="3F4E6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B. ANDRIOT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3259" y="2379144"/>
            <a:ext cx="1016883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fr-FR" dirty="0">
              <a:solidFill>
                <a:srgbClr val="002060"/>
              </a:solidFill>
            </a:endParaRPr>
          </a:p>
          <a:p>
            <a:r>
              <a:rPr lang="fr-FR" sz="2000" dirty="0">
                <a:solidFill>
                  <a:srgbClr val="3F4E63"/>
                </a:solidFill>
              </a:rPr>
              <a:t>Dans la jolie ville de </a:t>
            </a:r>
            <a:r>
              <a:rPr lang="fr-FR" sz="2000" b="1" dirty="0">
                <a:solidFill>
                  <a:srgbClr val="3F4E63"/>
                </a:solidFill>
              </a:rPr>
              <a:t>Ribeauvillé</a:t>
            </a:r>
            <a:r>
              <a:rPr lang="fr-FR" sz="2000" dirty="0">
                <a:solidFill>
                  <a:srgbClr val="3F4E63"/>
                </a:solidFill>
              </a:rPr>
              <a:t> située sur la route des vins.</a:t>
            </a:r>
          </a:p>
          <a:p>
            <a:r>
              <a:rPr lang="fr-FR" sz="2000" b="1" dirty="0">
                <a:solidFill>
                  <a:srgbClr val="3F4E63"/>
                </a:solidFill>
              </a:rPr>
              <a:t>Hôtel LE MENESTREL 3 étoiles</a:t>
            </a:r>
            <a:r>
              <a:rPr lang="fr-FR" sz="2000" dirty="0">
                <a:solidFill>
                  <a:srgbClr val="3F4E63"/>
                </a:solidFill>
              </a:rPr>
              <a:t> </a:t>
            </a:r>
            <a:r>
              <a:rPr lang="fr-FR" dirty="0">
                <a:solidFill>
                  <a:srgbClr val="3F4E63"/>
                </a:solidFill>
              </a:rPr>
              <a:t>(</a:t>
            </a:r>
            <a:r>
              <a:rPr lang="fr-FR" i="1" dirty="0">
                <a:solidFill>
                  <a:srgbClr val="3F4E63"/>
                </a:solidFill>
              </a:rPr>
              <a:t>4 nuits en chambre double, formule petit déjeuner</a:t>
            </a:r>
            <a:r>
              <a:rPr lang="fr-FR" dirty="0">
                <a:solidFill>
                  <a:srgbClr val="3F4E63"/>
                </a:solidFill>
              </a:rPr>
              <a:t>)</a:t>
            </a:r>
          </a:p>
          <a:p>
            <a:r>
              <a:rPr lang="fr-FR" dirty="0">
                <a:solidFill>
                  <a:srgbClr val="3F4E63"/>
                </a:solidFill>
              </a:rPr>
              <a:t> </a:t>
            </a:r>
          </a:p>
          <a:p>
            <a:pPr lvl="0"/>
            <a:r>
              <a:rPr lang="fr-FR" sz="2000" b="1" dirty="0">
                <a:solidFill>
                  <a:srgbClr val="3F4E63"/>
                </a:solidFill>
              </a:rPr>
              <a:t>Mardi soir</a:t>
            </a:r>
            <a:r>
              <a:rPr lang="fr-FR" sz="2000" dirty="0">
                <a:solidFill>
                  <a:srgbClr val="3F4E63"/>
                </a:solidFill>
              </a:rPr>
              <a:t> : arrivées indépendantes à l’hôtel et dîner tous ensemble dans un  restaurant en ville.</a:t>
            </a:r>
          </a:p>
          <a:p>
            <a:pPr lvl="0"/>
            <a:endParaRPr lang="fr-FR" sz="3600" b="1" dirty="0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890645" y="1764573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 dirty="0">
                <a:solidFill>
                  <a:srgbClr val="3F4E63"/>
                </a:solidFill>
              </a:rPr>
              <a:t>du </a:t>
            </a:r>
            <a:r>
              <a:rPr lang="fr-FR" sz="2800" b="1" dirty="0" smtClean="0">
                <a:solidFill>
                  <a:srgbClr val="3F4E63"/>
                </a:solidFill>
              </a:rPr>
              <a:t>Mardi 5 </a:t>
            </a:r>
            <a:r>
              <a:rPr lang="fr-FR" sz="2800" b="1" dirty="0">
                <a:solidFill>
                  <a:srgbClr val="3F4E63"/>
                </a:solidFill>
              </a:rPr>
              <a:t>au </a:t>
            </a:r>
            <a:r>
              <a:rPr lang="fr-FR" sz="2800" b="1" dirty="0" smtClean="0">
                <a:solidFill>
                  <a:srgbClr val="3F4E63"/>
                </a:solidFill>
              </a:rPr>
              <a:t>Samedi 9 </a:t>
            </a:r>
            <a:r>
              <a:rPr lang="fr-FR" sz="2800" b="1" dirty="0">
                <a:solidFill>
                  <a:srgbClr val="3F4E63"/>
                </a:solidFill>
              </a:rPr>
              <a:t>juin </a:t>
            </a:r>
            <a:r>
              <a:rPr lang="fr-FR" sz="2800" b="1" dirty="0" smtClean="0">
                <a:solidFill>
                  <a:srgbClr val="3F4E63"/>
                </a:solidFill>
              </a:rPr>
              <a:t>2018</a:t>
            </a:r>
            <a:endParaRPr lang="fr-FR" sz="2800" b="1" dirty="0">
              <a:solidFill>
                <a:srgbClr val="3F4E63"/>
              </a:solidFill>
            </a:endParaRPr>
          </a:p>
        </p:txBody>
      </p:sp>
      <p:pic>
        <p:nvPicPr>
          <p:cNvPr id="3" name="Imag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26" y="639158"/>
            <a:ext cx="2222147" cy="225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19" y="4162736"/>
            <a:ext cx="5444197" cy="222399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" y="4162737"/>
            <a:ext cx="4719711" cy="207457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275" y="506760"/>
            <a:ext cx="16954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24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-1"/>
            <a:ext cx="9144000" cy="2433673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/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C00000"/>
                </a:solidFill>
              </a:rPr>
              <a:t>Voyage </a:t>
            </a:r>
            <a:r>
              <a:rPr lang="fr-FR" b="1" dirty="0">
                <a:solidFill>
                  <a:srgbClr val="C00000"/>
                </a:solidFill>
              </a:rPr>
              <a:t>Printemps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r>
              <a:rPr lang="fr-FR" b="1" dirty="0" smtClean="0">
                <a:solidFill>
                  <a:srgbClr val="FF0000"/>
                </a:solidFill>
              </a:rPr>
              <a:t/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sz="4900" b="1" i="1" dirty="0" smtClean="0">
                <a:solidFill>
                  <a:srgbClr val="3F4E63"/>
                </a:solidFill>
              </a:rPr>
              <a:t>Alsace</a:t>
            </a:r>
            <a:r>
              <a:rPr lang="fr-FR" b="1" dirty="0" smtClean="0">
                <a:solidFill>
                  <a:srgbClr val="FF0000"/>
                </a:solidFill>
              </a:rPr>
              <a:t/>
            </a:r>
            <a:br>
              <a:rPr lang="fr-FR" b="1" dirty="0" smtClean="0">
                <a:solidFill>
                  <a:srgbClr val="FF0000"/>
                </a:solidFill>
              </a:rPr>
            </a:b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B. ANDRIOT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0419" y="2280538"/>
            <a:ext cx="107808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fr-FR" dirty="0">
              <a:solidFill>
                <a:srgbClr val="002060"/>
              </a:solidFill>
            </a:endParaRPr>
          </a:p>
          <a:p>
            <a:endParaRPr lang="fr-FR" dirty="0"/>
          </a:p>
          <a:p>
            <a:r>
              <a:rPr lang="fr-FR" sz="2400" b="1" dirty="0">
                <a:solidFill>
                  <a:srgbClr val="3F4E63"/>
                </a:solidFill>
              </a:rPr>
              <a:t>Mercredi</a:t>
            </a:r>
            <a:r>
              <a:rPr lang="fr-FR" sz="2000" dirty="0">
                <a:solidFill>
                  <a:srgbClr val="3F4E63"/>
                </a:solidFill>
              </a:rPr>
              <a:t> : </a:t>
            </a:r>
            <a:r>
              <a:rPr lang="fr-FR" sz="2400" b="1" dirty="0">
                <a:solidFill>
                  <a:srgbClr val="3F4E63"/>
                </a:solidFill>
              </a:rPr>
              <a:t>Golf Links de </a:t>
            </a:r>
            <a:r>
              <a:rPr lang="fr-FR" sz="2400" b="1" dirty="0" smtClean="0">
                <a:solidFill>
                  <a:srgbClr val="3F4E63"/>
                </a:solidFill>
              </a:rPr>
              <a:t>ROUFFACH</a:t>
            </a:r>
            <a:r>
              <a:rPr lang="fr-FR" sz="2000" dirty="0" smtClean="0">
                <a:solidFill>
                  <a:srgbClr val="3F4E63"/>
                </a:solidFill>
              </a:rPr>
              <a:t> - Panorama </a:t>
            </a:r>
            <a:r>
              <a:rPr lang="fr-FR" sz="2000" dirty="0">
                <a:solidFill>
                  <a:srgbClr val="3F4E63"/>
                </a:solidFill>
              </a:rPr>
              <a:t>sur les Vosges et les vignes, parcours plat</a:t>
            </a:r>
            <a:r>
              <a:rPr lang="fr-FR" dirty="0">
                <a:solidFill>
                  <a:srgbClr val="3F4E63"/>
                </a:solidFill>
              </a:rPr>
              <a:t>.</a:t>
            </a:r>
          </a:p>
          <a:p>
            <a:pPr lvl="0"/>
            <a:endParaRPr lang="fr-FR" sz="3600" b="1" dirty="0">
              <a:solidFill>
                <a:srgbClr val="3F4E63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75520" y="1729063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 dirty="0">
                <a:solidFill>
                  <a:srgbClr val="3F4E63"/>
                </a:solidFill>
              </a:rPr>
              <a:t>du </a:t>
            </a:r>
            <a:r>
              <a:rPr lang="fr-FR" sz="2800" b="1" dirty="0" smtClean="0">
                <a:solidFill>
                  <a:srgbClr val="3F4E63"/>
                </a:solidFill>
              </a:rPr>
              <a:t>Mardi 5 </a:t>
            </a:r>
            <a:r>
              <a:rPr lang="fr-FR" sz="2800" b="1" dirty="0">
                <a:solidFill>
                  <a:srgbClr val="3F4E63"/>
                </a:solidFill>
              </a:rPr>
              <a:t>au </a:t>
            </a:r>
            <a:r>
              <a:rPr lang="fr-FR" sz="2800" b="1" dirty="0" smtClean="0">
                <a:solidFill>
                  <a:srgbClr val="3F4E63"/>
                </a:solidFill>
              </a:rPr>
              <a:t>Samedi 9 </a:t>
            </a:r>
            <a:r>
              <a:rPr lang="fr-FR" sz="2800" b="1" dirty="0">
                <a:solidFill>
                  <a:srgbClr val="3F4E63"/>
                </a:solidFill>
              </a:rPr>
              <a:t>juin </a:t>
            </a:r>
            <a:r>
              <a:rPr lang="fr-FR" sz="2800" b="1" dirty="0" smtClean="0">
                <a:solidFill>
                  <a:srgbClr val="3F4E63"/>
                </a:solidFill>
              </a:rPr>
              <a:t>2018</a:t>
            </a:r>
            <a:endParaRPr lang="fr-FR" sz="2800" b="1" dirty="0">
              <a:solidFill>
                <a:srgbClr val="3F4E63"/>
              </a:solidFill>
            </a:endParaRPr>
          </a:p>
        </p:txBody>
      </p:sp>
      <p:pic>
        <p:nvPicPr>
          <p:cNvPr id="3" name="Imag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675250"/>
            <a:ext cx="2222147" cy="225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31" y="3657600"/>
            <a:ext cx="6686012" cy="293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Imag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729" y="3654757"/>
            <a:ext cx="3454456" cy="293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831" y="549165"/>
            <a:ext cx="16954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0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-1"/>
            <a:ext cx="9144000" cy="2433673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/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C00000"/>
                </a:solidFill>
              </a:rPr>
              <a:t>Voyage </a:t>
            </a:r>
            <a:r>
              <a:rPr lang="fr-FR" b="1" dirty="0">
                <a:solidFill>
                  <a:srgbClr val="C00000"/>
                </a:solidFill>
              </a:rPr>
              <a:t>Printemps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r>
              <a:rPr lang="fr-FR" b="1" dirty="0" smtClean="0">
                <a:solidFill>
                  <a:srgbClr val="FF0000"/>
                </a:solidFill>
              </a:rPr>
              <a:t/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sz="4900" b="1" i="1" dirty="0" smtClean="0">
                <a:solidFill>
                  <a:srgbClr val="3F4E63"/>
                </a:solidFill>
              </a:rPr>
              <a:t>Alsace</a:t>
            </a:r>
            <a:r>
              <a:rPr lang="fr-FR" b="1" dirty="0" smtClean="0">
                <a:solidFill>
                  <a:srgbClr val="FF0000"/>
                </a:solidFill>
              </a:rPr>
              <a:t/>
            </a:r>
            <a:br>
              <a:rPr lang="fr-FR" b="1" dirty="0" smtClean="0">
                <a:solidFill>
                  <a:srgbClr val="FF0000"/>
                </a:solidFill>
              </a:rPr>
            </a:b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B. ANDRIOT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5520" y="2610683"/>
            <a:ext cx="9359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fr-FR" dirty="0">
              <a:solidFill>
                <a:srgbClr val="002060"/>
              </a:solidFill>
            </a:endParaRPr>
          </a:p>
          <a:p>
            <a:r>
              <a:rPr lang="fr-FR" dirty="0" smtClean="0"/>
              <a:t>.</a:t>
            </a:r>
            <a:endParaRPr lang="fr-FR" dirty="0"/>
          </a:p>
          <a:p>
            <a:pPr lvl="0"/>
            <a:endParaRPr lang="fr-FR" sz="3600" b="1" dirty="0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75520" y="1729063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 dirty="0">
                <a:solidFill>
                  <a:srgbClr val="3F4E63"/>
                </a:solidFill>
              </a:rPr>
              <a:t>du </a:t>
            </a:r>
            <a:r>
              <a:rPr lang="fr-FR" sz="2800" b="1" dirty="0" smtClean="0">
                <a:solidFill>
                  <a:srgbClr val="3F4E63"/>
                </a:solidFill>
              </a:rPr>
              <a:t>Mardi 5 </a:t>
            </a:r>
            <a:r>
              <a:rPr lang="fr-FR" sz="2800" b="1" dirty="0">
                <a:solidFill>
                  <a:srgbClr val="3F4E63"/>
                </a:solidFill>
              </a:rPr>
              <a:t>au </a:t>
            </a:r>
            <a:r>
              <a:rPr lang="fr-FR" sz="2800" b="1" dirty="0" smtClean="0">
                <a:solidFill>
                  <a:srgbClr val="3F4E63"/>
                </a:solidFill>
              </a:rPr>
              <a:t>Samedi 9 </a:t>
            </a:r>
            <a:r>
              <a:rPr lang="fr-FR" sz="2800" b="1" dirty="0">
                <a:solidFill>
                  <a:srgbClr val="3F4E63"/>
                </a:solidFill>
              </a:rPr>
              <a:t>juin </a:t>
            </a:r>
            <a:r>
              <a:rPr lang="fr-FR" sz="2800" b="1" dirty="0" smtClean="0">
                <a:solidFill>
                  <a:srgbClr val="3F4E63"/>
                </a:solidFill>
              </a:rPr>
              <a:t>2018</a:t>
            </a:r>
            <a:endParaRPr lang="fr-FR" sz="2800" b="1" dirty="0">
              <a:solidFill>
                <a:srgbClr val="3F4E63"/>
              </a:solidFill>
            </a:endParaRPr>
          </a:p>
        </p:txBody>
      </p:sp>
      <p:pic>
        <p:nvPicPr>
          <p:cNvPr id="3" name="Imag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675250"/>
            <a:ext cx="2222147" cy="225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Imag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01331"/>
            <a:ext cx="6414868" cy="247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9828" y="2893120"/>
            <a:ext cx="11393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Jeudi</a:t>
            </a:r>
            <a:r>
              <a:rPr lang="fr-FR" sz="2000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 : </a:t>
            </a:r>
            <a:r>
              <a:rPr lang="fr-FR" sz="2400" b="1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Golf Club des BOULEAUX à Wittelsheim</a:t>
            </a:r>
            <a:r>
              <a:rPr lang="fr-FR" sz="2000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Parcours légèrement vallonné avec des plans d’eau</a:t>
            </a:r>
            <a:endParaRPr lang="fr-FR" sz="2000" dirty="0">
              <a:solidFill>
                <a:srgbClr val="3F4E63"/>
              </a:solidFill>
            </a:endParaRPr>
          </a:p>
        </p:txBody>
      </p:sp>
      <p:pic>
        <p:nvPicPr>
          <p:cNvPr id="3075" name="Imag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2" y="3571882"/>
            <a:ext cx="4114800" cy="250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70142" y="5697083"/>
            <a:ext cx="7060268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0000"/>
              </a:lnSpc>
              <a:spcAft>
                <a:spcPts val="0"/>
              </a:spcAft>
            </a:pPr>
            <a:r>
              <a:rPr lang="fr-FR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L’ensemble situé dans une réserve ornithologique.</a:t>
            </a:r>
            <a:endParaRPr lang="fr-FR" sz="1200" dirty="0">
              <a:solidFill>
                <a:srgbClr val="3F4E63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0000"/>
              </a:lnSpc>
              <a:spcAft>
                <a:spcPts val="0"/>
              </a:spcAft>
            </a:pPr>
            <a:r>
              <a:rPr lang="fr-FR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soir : dîner dans un restaurant en ville.</a:t>
            </a:r>
            <a:endParaRPr lang="fr-FR" sz="1200" dirty="0">
              <a:solidFill>
                <a:srgbClr val="3F4E63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283" y="593662"/>
            <a:ext cx="16954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6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-1"/>
            <a:ext cx="9144000" cy="2433673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/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C00000"/>
                </a:solidFill>
              </a:rPr>
              <a:t>Voyage </a:t>
            </a:r>
            <a:r>
              <a:rPr lang="fr-FR" b="1" dirty="0">
                <a:solidFill>
                  <a:srgbClr val="C00000"/>
                </a:solidFill>
              </a:rPr>
              <a:t>Printemps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r>
              <a:rPr lang="fr-FR" b="1" dirty="0" smtClean="0">
                <a:solidFill>
                  <a:srgbClr val="FF0000"/>
                </a:solidFill>
              </a:rPr>
              <a:t/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sz="4900" b="1" i="1" dirty="0" smtClean="0">
                <a:solidFill>
                  <a:srgbClr val="3F4E63"/>
                </a:solidFill>
              </a:rPr>
              <a:t>Alsace</a:t>
            </a:r>
            <a:r>
              <a:rPr lang="fr-FR" b="1" dirty="0" smtClean="0">
                <a:solidFill>
                  <a:srgbClr val="FF0000"/>
                </a:solidFill>
              </a:rPr>
              <a:t/>
            </a:r>
            <a:br>
              <a:rPr lang="fr-FR" b="1" dirty="0" smtClean="0">
                <a:solidFill>
                  <a:srgbClr val="FF0000"/>
                </a:solidFill>
              </a:rPr>
            </a:b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B. ANDRIOT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9317" y="2850795"/>
            <a:ext cx="104311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b="1" dirty="0">
                <a:solidFill>
                  <a:srgbClr val="3F4E63"/>
                </a:solidFill>
              </a:rPr>
              <a:t>Vendredi</a:t>
            </a:r>
            <a:r>
              <a:rPr lang="fr-FR" sz="2400" dirty="0">
                <a:solidFill>
                  <a:srgbClr val="3F4E63"/>
                </a:solidFill>
              </a:rPr>
              <a:t> </a:t>
            </a:r>
            <a:r>
              <a:rPr lang="fr-FR" sz="2000" dirty="0">
                <a:solidFill>
                  <a:srgbClr val="3F4E63"/>
                </a:solidFill>
              </a:rPr>
              <a:t>: </a:t>
            </a:r>
            <a:r>
              <a:rPr lang="fr-FR" sz="2400" b="1" dirty="0">
                <a:solidFill>
                  <a:srgbClr val="3F4E63"/>
                </a:solidFill>
              </a:rPr>
              <a:t>Golf du KEMPERHOF à </a:t>
            </a:r>
            <a:r>
              <a:rPr lang="fr-FR" sz="2400" b="1" dirty="0" err="1">
                <a:solidFill>
                  <a:srgbClr val="3F4E63"/>
                </a:solidFill>
              </a:rPr>
              <a:t>Plobsheim</a:t>
            </a:r>
            <a:r>
              <a:rPr lang="fr-FR" sz="2400" dirty="0">
                <a:solidFill>
                  <a:srgbClr val="3F4E63"/>
                </a:solidFill>
              </a:rPr>
              <a:t> </a:t>
            </a:r>
            <a:r>
              <a:rPr lang="fr-FR" dirty="0">
                <a:solidFill>
                  <a:srgbClr val="3F4E63"/>
                </a:solidFill>
              </a:rPr>
              <a:t>dans un cadre </a:t>
            </a:r>
            <a:r>
              <a:rPr lang="fr-FR" dirty="0" smtClean="0">
                <a:solidFill>
                  <a:srgbClr val="3F4E63"/>
                </a:solidFill>
              </a:rPr>
              <a:t>majestueux. Parcours </a:t>
            </a:r>
            <a:r>
              <a:rPr lang="fr-FR" dirty="0">
                <a:solidFill>
                  <a:srgbClr val="3F4E63"/>
                </a:solidFill>
              </a:rPr>
              <a:t>d’exception avec 13 obstacles d’eau. Le </a:t>
            </a:r>
            <a:r>
              <a:rPr lang="fr-FR" dirty="0" err="1">
                <a:solidFill>
                  <a:srgbClr val="3F4E63"/>
                </a:solidFill>
              </a:rPr>
              <a:t>Kemperhof</a:t>
            </a:r>
            <a:r>
              <a:rPr lang="fr-FR" dirty="0">
                <a:solidFill>
                  <a:srgbClr val="3F4E63"/>
                </a:solidFill>
              </a:rPr>
              <a:t> est classé dans les cinq premiers du guide Rolex</a:t>
            </a:r>
          </a:p>
          <a:p>
            <a:r>
              <a:rPr lang="fr-FR" dirty="0">
                <a:solidFill>
                  <a:srgbClr val="3F4E63"/>
                </a:solidFill>
              </a:rPr>
              <a:t>Top15 des 150 meilleurs parcours sur les 32 000 que compte la planète.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775520" y="1729063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 dirty="0">
                <a:solidFill>
                  <a:srgbClr val="3F4E63"/>
                </a:solidFill>
              </a:rPr>
              <a:t>du </a:t>
            </a:r>
            <a:r>
              <a:rPr lang="fr-FR" sz="2800" b="1" dirty="0" smtClean="0">
                <a:solidFill>
                  <a:srgbClr val="3F4E63"/>
                </a:solidFill>
              </a:rPr>
              <a:t>Mardi 5 </a:t>
            </a:r>
            <a:r>
              <a:rPr lang="fr-FR" sz="2800" b="1" dirty="0">
                <a:solidFill>
                  <a:srgbClr val="3F4E63"/>
                </a:solidFill>
              </a:rPr>
              <a:t>au </a:t>
            </a:r>
            <a:r>
              <a:rPr lang="fr-FR" sz="2800" b="1" dirty="0" smtClean="0">
                <a:solidFill>
                  <a:srgbClr val="3F4E63"/>
                </a:solidFill>
              </a:rPr>
              <a:t>Samedi 9 </a:t>
            </a:r>
            <a:r>
              <a:rPr lang="fr-FR" sz="2800" b="1" dirty="0">
                <a:solidFill>
                  <a:srgbClr val="3F4E63"/>
                </a:solidFill>
              </a:rPr>
              <a:t>juin </a:t>
            </a:r>
            <a:r>
              <a:rPr lang="fr-FR" sz="2800" b="1" dirty="0" smtClean="0">
                <a:solidFill>
                  <a:srgbClr val="3F4E63"/>
                </a:solidFill>
              </a:rPr>
              <a:t>2018</a:t>
            </a:r>
            <a:endParaRPr lang="fr-FR" sz="2800" b="1" dirty="0">
              <a:solidFill>
                <a:srgbClr val="3F4E63"/>
              </a:solidFill>
            </a:endParaRPr>
          </a:p>
        </p:txBody>
      </p:sp>
      <p:pic>
        <p:nvPicPr>
          <p:cNvPr id="3" name="Imag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675250"/>
            <a:ext cx="2222147" cy="225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Imag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25" y="3951638"/>
            <a:ext cx="4881489" cy="280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Imag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935" y="3951637"/>
            <a:ext cx="5040248" cy="280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578" y="464215"/>
            <a:ext cx="16954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7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7" t="689"/>
          <a:stretch/>
        </p:blipFill>
        <p:spPr>
          <a:xfrm>
            <a:off x="10478085" y="260252"/>
            <a:ext cx="1513599" cy="563887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90901" y="9077"/>
            <a:ext cx="9144000" cy="2433673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/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C00000"/>
                </a:solidFill>
              </a:rPr>
              <a:t>Voyage </a:t>
            </a:r>
            <a:r>
              <a:rPr lang="fr-FR" b="1" dirty="0">
                <a:solidFill>
                  <a:srgbClr val="C00000"/>
                </a:solidFill>
              </a:rPr>
              <a:t>Printemps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r>
              <a:rPr lang="fr-FR" b="1" dirty="0" smtClean="0">
                <a:solidFill>
                  <a:srgbClr val="FF0000"/>
                </a:solidFill>
              </a:rPr>
              <a:t/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sz="4900" b="1" i="1" dirty="0" smtClean="0">
                <a:solidFill>
                  <a:schemeClr val="tx2"/>
                </a:solidFill>
              </a:rPr>
              <a:t>Alsace</a:t>
            </a:r>
            <a:r>
              <a:rPr lang="fr-FR" b="1" dirty="0" smtClean="0">
                <a:solidFill>
                  <a:srgbClr val="FF0000"/>
                </a:solidFill>
              </a:rPr>
              <a:t/>
            </a:r>
            <a:br>
              <a:rPr lang="fr-FR" b="1" dirty="0" smtClean="0">
                <a:solidFill>
                  <a:srgbClr val="FF0000"/>
                </a:solidFill>
              </a:rPr>
            </a:b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B. ANDRIOT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5520" y="2610683"/>
            <a:ext cx="93590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fr-FR" dirty="0">
              <a:solidFill>
                <a:srgbClr val="002060"/>
              </a:solidFill>
            </a:endParaRPr>
          </a:p>
          <a:p>
            <a:pPr lvl="0"/>
            <a:endParaRPr lang="fr-FR" sz="3600" b="1" dirty="0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75520" y="1729063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 dirty="0">
                <a:solidFill>
                  <a:schemeClr val="tx2"/>
                </a:solidFill>
              </a:rPr>
              <a:t>du </a:t>
            </a:r>
            <a:r>
              <a:rPr lang="fr-FR" sz="2800" b="1" dirty="0" smtClean="0">
                <a:solidFill>
                  <a:schemeClr val="tx2"/>
                </a:solidFill>
              </a:rPr>
              <a:t>Mardi 5 </a:t>
            </a:r>
            <a:r>
              <a:rPr lang="fr-FR" sz="2800" b="1" dirty="0">
                <a:solidFill>
                  <a:schemeClr val="tx2"/>
                </a:solidFill>
              </a:rPr>
              <a:t>au </a:t>
            </a:r>
            <a:r>
              <a:rPr lang="fr-FR" sz="2800" b="1" dirty="0" smtClean="0">
                <a:solidFill>
                  <a:schemeClr val="tx2"/>
                </a:solidFill>
              </a:rPr>
              <a:t>Samedi 9 </a:t>
            </a:r>
            <a:r>
              <a:rPr lang="fr-FR" sz="2800" b="1" dirty="0">
                <a:solidFill>
                  <a:schemeClr val="tx2"/>
                </a:solidFill>
              </a:rPr>
              <a:t>juin </a:t>
            </a:r>
            <a:r>
              <a:rPr lang="fr-FR" sz="2800" b="1" dirty="0" smtClean="0">
                <a:solidFill>
                  <a:schemeClr val="tx2"/>
                </a:solidFill>
              </a:rPr>
              <a:t>2018</a:t>
            </a:r>
            <a:endParaRPr lang="fr-FR" sz="2800" b="1" dirty="0">
              <a:solidFill>
                <a:schemeClr val="tx2"/>
              </a:solidFill>
            </a:endParaRPr>
          </a:p>
        </p:txBody>
      </p:sp>
      <p:pic>
        <p:nvPicPr>
          <p:cNvPr id="3" name="Imag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649291"/>
            <a:ext cx="2222147" cy="225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9828" y="2703072"/>
            <a:ext cx="10613525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fr-FR" sz="2400" b="1" dirty="0" smtClean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Vendredi </a:t>
            </a:r>
            <a:r>
              <a:rPr lang="fr-FR" sz="2400" b="1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soir</a:t>
            </a:r>
            <a:r>
              <a:rPr lang="fr-FR" sz="2400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: </a:t>
            </a:r>
            <a:r>
              <a:rPr lang="fr-FR" sz="2000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Remise des prix avec dotations + Dîner dans un restaurant typique Alsacien</a:t>
            </a:r>
            <a:endParaRPr lang="fr-FR" sz="2000" dirty="0">
              <a:solidFill>
                <a:srgbClr val="3F4E63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7480" indent="449580">
              <a:lnSpc>
                <a:spcPct val="110000"/>
              </a:lnSpc>
              <a:spcAft>
                <a:spcPts val="0"/>
              </a:spcAft>
            </a:pPr>
            <a:r>
              <a:rPr lang="fr-FR" sz="2000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fr-FR" sz="2000" i="1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Tartes flambées, formule illimitée)</a:t>
            </a:r>
            <a:endParaRPr lang="fr-FR" sz="1400" dirty="0">
              <a:solidFill>
                <a:srgbClr val="3F4E63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Résultat de recherche d'images pour &quot;maison alsacienne&quot;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61" y="3601331"/>
            <a:ext cx="6028884" cy="26039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48194" y="5899122"/>
            <a:ext cx="38536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2000" b="1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Samedi</a:t>
            </a:r>
            <a:r>
              <a:rPr lang="fr-FR" sz="2000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: Retour vers </a:t>
            </a:r>
            <a:r>
              <a:rPr lang="fr-FR" sz="2000" dirty="0" smtClean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Paris</a:t>
            </a:r>
            <a:endParaRPr lang="fr-FR" sz="2000" dirty="0">
              <a:solidFill>
                <a:srgbClr val="3F4E63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155" y="926981"/>
            <a:ext cx="1695450" cy="169545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947" y="4199206"/>
            <a:ext cx="2247900" cy="15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28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-1"/>
            <a:ext cx="9144000" cy="2433673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/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C00000"/>
                </a:solidFill>
              </a:rPr>
              <a:t>Voyage </a:t>
            </a:r>
            <a:r>
              <a:rPr lang="fr-FR" b="1" dirty="0">
                <a:solidFill>
                  <a:srgbClr val="C00000"/>
                </a:solidFill>
              </a:rPr>
              <a:t>Printemps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r>
              <a:rPr lang="fr-FR" b="1" i="1" dirty="0" smtClean="0">
                <a:solidFill>
                  <a:srgbClr val="FF0000"/>
                </a:solidFill>
              </a:rPr>
              <a:t/>
            </a:r>
            <a:br>
              <a:rPr lang="fr-FR" b="1" i="1" dirty="0" smtClean="0">
                <a:solidFill>
                  <a:srgbClr val="FF0000"/>
                </a:solidFill>
              </a:rPr>
            </a:br>
            <a:r>
              <a:rPr lang="fr-FR" sz="4900" b="1" i="1" dirty="0" smtClean="0">
                <a:solidFill>
                  <a:srgbClr val="3F4E63"/>
                </a:solidFill>
              </a:rPr>
              <a:t>Alsace</a:t>
            </a:r>
            <a:r>
              <a:rPr lang="fr-FR" b="1" i="1" dirty="0" smtClean="0">
                <a:solidFill>
                  <a:srgbClr val="3F4E63"/>
                </a:solidFill>
              </a:rPr>
              <a:t/>
            </a:r>
            <a:br>
              <a:rPr lang="fr-FR" b="1" i="1" dirty="0" smtClean="0">
                <a:solidFill>
                  <a:srgbClr val="3F4E63"/>
                </a:solidFill>
              </a:rPr>
            </a:br>
            <a:endParaRPr lang="fr-FR" b="1" i="1" dirty="0">
              <a:solidFill>
                <a:srgbClr val="3F4E6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B. ANDRIOT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5520" y="2641426"/>
            <a:ext cx="93590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fr-FR" dirty="0">
              <a:solidFill>
                <a:srgbClr val="002060"/>
              </a:solidFill>
            </a:endParaRPr>
          </a:p>
          <a:p>
            <a:pPr lvl="0"/>
            <a:endParaRPr lang="fr-FR" sz="3600" b="1" dirty="0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75520" y="1729063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 dirty="0">
                <a:solidFill>
                  <a:srgbClr val="3F4E63"/>
                </a:solidFill>
              </a:rPr>
              <a:t>du </a:t>
            </a:r>
            <a:r>
              <a:rPr lang="fr-FR" sz="2800" b="1" dirty="0" smtClean="0">
                <a:solidFill>
                  <a:srgbClr val="3F4E63"/>
                </a:solidFill>
              </a:rPr>
              <a:t>Mardi 5 </a:t>
            </a:r>
            <a:r>
              <a:rPr lang="fr-FR" sz="2800" b="1" dirty="0">
                <a:solidFill>
                  <a:srgbClr val="3F4E63"/>
                </a:solidFill>
              </a:rPr>
              <a:t>au </a:t>
            </a:r>
            <a:r>
              <a:rPr lang="fr-FR" sz="2800" b="1" dirty="0" smtClean="0">
                <a:solidFill>
                  <a:srgbClr val="3F4E63"/>
                </a:solidFill>
              </a:rPr>
              <a:t>Samedi 9 </a:t>
            </a:r>
            <a:r>
              <a:rPr lang="fr-FR" sz="2800" b="1" dirty="0">
                <a:solidFill>
                  <a:srgbClr val="3F4E63"/>
                </a:solidFill>
              </a:rPr>
              <a:t>juin </a:t>
            </a:r>
            <a:r>
              <a:rPr lang="fr-FR" sz="2800" b="1" dirty="0" smtClean="0">
                <a:solidFill>
                  <a:srgbClr val="3F4E63"/>
                </a:solidFill>
              </a:rPr>
              <a:t>2018</a:t>
            </a:r>
            <a:endParaRPr lang="fr-FR" sz="2800" b="1" dirty="0">
              <a:solidFill>
                <a:srgbClr val="3F4E63"/>
              </a:solidFill>
            </a:endParaRPr>
          </a:p>
        </p:txBody>
      </p:sp>
      <p:pic>
        <p:nvPicPr>
          <p:cNvPr id="3" name="Imag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675250"/>
            <a:ext cx="2222147" cy="225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89208" y="2610683"/>
            <a:ext cx="9741202" cy="371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fr-FR" b="1" u="sng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Les prix comprennent</a:t>
            </a:r>
            <a:r>
              <a:rPr lang="fr-FR" b="1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:</a:t>
            </a:r>
            <a:endParaRPr lang="fr-FR" sz="1200" dirty="0">
              <a:solidFill>
                <a:srgbClr val="3F4E63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fr-FR" b="1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fr-FR" sz="800" dirty="0">
              <a:solidFill>
                <a:srgbClr val="3F4E63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solidFill>
                  <a:srgbClr val="3F4E6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nuits en chambre double (Parking gratuit sur place),</a:t>
            </a:r>
            <a:endParaRPr lang="fr-FR" sz="1200" dirty="0">
              <a:solidFill>
                <a:srgbClr val="3F4E6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solidFill>
                  <a:srgbClr val="3F4E6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Green fee sur 3 parcours différents,</a:t>
            </a:r>
            <a:endParaRPr lang="fr-FR" sz="1200" dirty="0">
              <a:solidFill>
                <a:srgbClr val="3F4E6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solidFill>
                  <a:srgbClr val="3F4E6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Dîners dans 4 restaurants différents de la région (</a:t>
            </a:r>
            <a:r>
              <a:rPr lang="fr-FR" i="1" dirty="0">
                <a:solidFill>
                  <a:srgbClr val="3F4E6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Boissons incluses</a:t>
            </a:r>
            <a:r>
              <a:rPr lang="fr-FR" dirty="0">
                <a:solidFill>
                  <a:srgbClr val="3F4E6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</a:t>
            </a:r>
            <a:endParaRPr lang="fr-FR" sz="1200" dirty="0">
              <a:solidFill>
                <a:srgbClr val="3F4E6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solidFill>
                  <a:srgbClr val="3F4E6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visite de cave avec dégustation chez un viticulteur local,</a:t>
            </a:r>
            <a:endParaRPr lang="fr-FR" sz="1200" dirty="0">
              <a:solidFill>
                <a:srgbClr val="3F4E6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solidFill>
                  <a:srgbClr val="3F4E6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visite guidée de la vieille ville de Ribeauvillé durant 1h30 avec guide privatif.</a:t>
            </a:r>
            <a:endParaRPr lang="fr-FR" sz="1200" dirty="0">
              <a:solidFill>
                <a:srgbClr val="3F4E6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fr-FR" sz="800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fr-FR" sz="1200" dirty="0">
              <a:solidFill>
                <a:srgbClr val="3F4E63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fr-FR" sz="800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fr-FR" sz="1200" dirty="0">
              <a:solidFill>
                <a:srgbClr val="3F4E63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>
              <a:lnSpc>
                <a:spcPct val="110000"/>
              </a:lnSpc>
              <a:spcAft>
                <a:spcPts val="0"/>
              </a:spcAft>
              <a:tabLst>
                <a:tab pos="810260" algn="l"/>
                <a:tab pos="2430780" algn="l"/>
              </a:tabLst>
            </a:pPr>
            <a:r>
              <a:rPr lang="fr-FR" b="1" u="sng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Tarifs</a:t>
            </a:r>
            <a:r>
              <a:rPr lang="fr-FR" u="sng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r-FR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fr-FR" dirty="0" smtClean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fr-FR" b="1" dirty="0" smtClean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 </a:t>
            </a:r>
            <a:r>
              <a:rPr lang="fr-FR" b="1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personne ………………..	</a:t>
            </a:r>
            <a:r>
              <a:rPr lang="fr-FR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590 €</a:t>
            </a:r>
            <a:endParaRPr lang="fr-FR" sz="1200" b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>
              <a:lnSpc>
                <a:spcPct val="110000"/>
              </a:lnSpc>
              <a:spcAft>
                <a:spcPts val="0"/>
              </a:spcAft>
              <a:tabLst>
                <a:tab pos="810260" algn="l"/>
                <a:tab pos="2430780" algn="l"/>
              </a:tabLst>
            </a:pPr>
            <a:r>
              <a:rPr lang="fr-FR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fr-FR" dirty="0" smtClean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Supplément </a:t>
            </a:r>
            <a:r>
              <a:rPr lang="fr-FR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Single ……….. 	</a:t>
            </a:r>
            <a:r>
              <a:rPr lang="fr-FR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135 €</a:t>
            </a:r>
            <a:endParaRPr lang="fr-FR" sz="12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>
              <a:lnSpc>
                <a:spcPct val="110000"/>
              </a:lnSpc>
              <a:spcAft>
                <a:spcPts val="0"/>
              </a:spcAft>
              <a:tabLst>
                <a:tab pos="810260" algn="l"/>
                <a:tab pos="2430780" algn="l"/>
              </a:tabLst>
            </a:pPr>
            <a:r>
              <a:rPr lang="fr-FR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fr-FR" dirty="0" smtClean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Réduction </a:t>
            </a:r>
            <a:r>
              <a:rPr lang="fr-FR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non golfeur …. 	</a:t>
            </a:r>
            <a:r>
              <a:rPr lang="fr-FR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140 €</a:t>
            </a:r>
            <a:endParaRPr lang="fr-FR" sz="12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fr-FR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r-FR" dirty="0" smtClean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fr-FR" b="1" dirty="0" smtClean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Pensez </a:t>
            </a:r>
            <a:r>
              <a:rPr lang="fr-FR" b="1" dirty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à organiser votre </a:t>
            </a:r>
            <a:r>
              <a:rPr lang="fr-FR" b="1" dirty="0" smtClean="0">
                <a:solidFill>
                  <a:srgbClr val="3F4E6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co-voiturage</a:t>
            </a:r>
            <a:endParaRPr lang="fr-FR" sz="1200" dirty="0">
              <a:solidFill>
                <a:srgbClr val="3F4E63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283" y="353235"/>
            <a:ext cx="1695450" cy="16954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628" y="2786907"/>
            <a:ext cx="2907953" cy="300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6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60648"/>
            <a:ext cx="9144000" cy="576064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Voyage Automne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614337" y="6480006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B. ANDRIOT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631504" y="773723"/>
            <a:ext cx="9036496" cy="1209821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3F4E63"/>
                </a:solidFill>
              </a:rPr>
              <a:t>La Toscane (Italie)</a:t>
            </a:r>
          </a:p>
          <a:p>
            <a:r>
              <a:rPr lang="fr-FR" sz="2800" b="1" dirty="0" smtClean="0">
                <a:solidFill>
                  <a:srgbClr val="3F4E63"/>
                </a:solidFill>
              </a:rPr>
              <a:t>Lundi 8 au lundi 15 Octobre </a:t>
            </a:r>
            <a:endParaRPr lang="fr-FR" sz="2800" b="1" dirty="0">
              <a:solidFill>
                <a:srgbClr val="3F4E63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78" y="1837509"/>
            <a:ext cx="8004517" cy="43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12823" y="260648"/>
            <a:ext cx="7772400" cy="597946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rgbClr val="C00000"/>
                </a:solidFill>
              </a:rPr>
              <a:t>Trophée de la galette </a:t>
            </a:r>
            <a:r>
              <a:rPr lang="fr-FR" sz="4800" b="1" dirty="0" smtClean="0">
                <a:solidFill>
                  <a:srgbClr val="C00000"/>
                </a:solidFill>
              </a:rPr>
              <a:t>2017</a:t>
            </a:r>
            <a:endParaRPr lang="fr-FR" sz="48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81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12033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  C. DELAUME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596064" y="858594"/>
            <a:ext cx="6400800" cy="542868"/>
          </a:xfrm>
        </p:spPr>
        <p:txBody>
          <a:bodyPr>
            <a:normAutofit fontScale="92500"/>
          </a:bodyPr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Au golf de 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Verrières le Buisson (91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) - </a:t>
            </a:r>
            <a:r>
              <a:rPr lang="fr-FR" b="1" dirty="0">
                <a:solidFill>
                  <a:srgbClr val="002060"/>
                </a:solidFill>
              </a:rPr>
              <a:t>Mardi </a:t>
            </a:r>
            <a:r>
              <a:rPr lang="fr-FR" b="1" dirty="0" smtClean="0">
                <a:solidFill>
                  <a:srgbClr val="002060"/>
                </a:solidFill>
              </a:rPr>
              <a:t>26 </a:t>
            </a:r>
            <a:r>
              <a:rPr lang="fr-FR" b="1" dirty="0">
                <a:solidFill>
                  <a:srgbClr val="002060"/>
                </a:solidFill>
              </a:rPr>
              <a:t>janvier   </a:t>
            </a:r>
          </a:p>
          <a:p>
            <a:endParaRPr lang="fr-FR" b="1" dirty="0">
              <a:solidFill>
                <a:srgbClr val="00B050"/>
              </a:solidFill>
            </a:endParaRPr>
          </a:p>
          <a:p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-35169" y="1670649"/>
            <a:ext cx="26664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Golf compact</a:t>
            </a:r>
            <a:r>
              <a:rPr lang="fr-FR" sz="2400" b="1" dirty="0" smtClean="0"/>
              <a:t>: </a:t>
            </a:r>
            <a:r>
              <a:rPr lang="fr-FR" sz="2400" b="1" dirty="0"/>
              <a:t>9T</a:t>
            </a:r>
          </a:p>
          <a:p>
            <a:pPr algn="ctr"/>
            <a:r>
              <a:rPr lang="fr-FR" sz="2400" b="1" dirty="0"/>
              <a:t>1 putter et 3 clubs</a:t>
            </a:r>
          </a:p>
          <a:p>
            <a:pPr algn="ctr"/>
            <a:r>
              <a:rPr lang="fr-FR" sz="1400" b="1" dirty="0"/>
              <a:t>    </a:t>
            </a:r>
          </a:p>
          <a:p>
            <a:pPr algn="ctr"/>
            <a:r>
              <a:rPr lang="fr-FR" sz="2800" b="1" dirty="0"/>
              <a:t> </a:t>
            </a:r>
            <a:r>
              <a:rPr lang="fr-FR" sz="2400" b="1" dirty="0" smtClean="0">
                <a:solidFill>
                  <a:srgbClr val="0070C0"/>
                </a:solidFill>
              </a:rPr>
              <a:t>25 </a:t>
            </a:r>
            <a:r>
              <a:rPr lang="fr-FR" sz="2400" b="1" dirty="0">
                <a:solidFill>
                  <a:srgbClr val="0070C0"/>
                </a:solidFill>
              </a:rPr>
              <a:t>participants 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850743" y="4477324"/>
            <a:ext cx="517491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/>
              <a:t>Goûter façon «auberge espagnole» avec </a:t>
            </a:r>
            <a:r>
              <a:rPr lang="fr-FR" sz="2400" b="1" dirty="0" smtClean="0"/>
              <a:t>galettes </a:t>
            </a:r>
            <a:r>
              <a:rPr lang="fr-FR" sz="2400" b="1" dirty="0"/>
              <a:t>et </a:t>
            </a:r>
            <a:r>
              <a:rPr lang="fr-FR" sz="2400" b="1" dirty="0" smtClean="0"/>
              <a:t>pâtisseries </a:t>
            </a:r>
            <a:r>
              <a:rPr lang="fr-FR" sz="2400" b="1" dirty="0"/>
              <a:t>maison  </a:t>
            </a:r>
          </a:p>
          <a:p>
            <a:endParaRPr lang="fr-FR" sz="1400" b="1" dirty="0"/>
          </a:p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37  </a:t>
            </a:r>
            <a:r>
              <a:rPr lang="fr-FR" sz="2400" b="1" dirty="0">
                <a:solidFill>
                  <a:srgbClr val="0070C0"/>
                </a:solidFill>
              </a:rPr>
              <a:t>participants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5779478" y="1641147"/>
            <a:ext cx="2860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Concours de putting</a:t>
            </a:r>
            <a:endParaRPr lang="fr-FR" sz="2400" b="1" dirty="0"/>
          </a:p>
          <a:p>
            <a:pPr algn="ctr"/>
            <a:r>
              <a:rPr lang="fr-FR" sz="2400" b="1" dirty="0"/>
              <a:t>s</a:t>
            </a:r>
            <a:r>
              <a:rPr lang="fr-FR" sz="2400" b="1" dirty="0" smtClean="0"/>
              <a:t>ur tapis</a:t>
            </a:r>
            <a:endParaRPr lang="fr-FR" sz="2400" b="1" dirty="0"/>
          </a:p>
          <a:p>
            <a:pPr algn="ctr"/>
            <a:r>
              <a:rPr lang="fr-FR" sz="1400" b="1" dirty="0"/>
              <a:t>    </a:t>
            </a:r>
          </a:p>
          <a:p>
            <a:pPr algn="ctr"/>
            <a:r>
              <a:rPr lang="fr-FR" sz="2800" b="1" dirty="0"/>
              <a:t> </a:t>
            </a:r>
            <a:r>
              <a:rPr lang="fr-FR" sz="2400" b="1" dirty="0" smtClean="0">
                <a:solidFill>
                  <a:srgbClr val="0070C0"/>
                </a:solidFill>
              </a:rPr>
              <a:t>35 </a:t>
            </a:r>
            <a:r>
              <a:rPr lang="fr-FR" sz="2400" b="1" dirty="0">
                <a:solidFill>
                  <a:srgbClr val="0070C0"/>
                </a:solidFill>
              </a:rPr>
              <a:t>participants 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4098" name="Picture 2" descr="C:\Users\Catherine\Documents\Golf Tee Time\EVENEMENTS-DIVERS\TrophéeGalette\TrophéeGalette2017\GolfGalette-20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54" r="1"/>
          <a:stretch/>
        </p:blipFill>
        <p:spPr bwMode="auto">
          <a:xfrm>
            <a:off x="2338159" y="1568327"/>
            <a:ext cx="3265464" cy="244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atherine\Documents\Golf Tee Time\EVENEMENTS-DIVERS\TrophéeGalette\TrophéeGalette2017\IMG_2420 (9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534" y="1159610"/>
            <a:ext cx="2321785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Catherine\Documents\Golf Tee Time\EVENEMENTS-DIVERS\TrophéeGalette\TrophéeGalette2017\GaletteC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8800" y="-5314950"/>
            <a:ext cx="4352000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319" y="3575515"/>
            <a:ext cx="216092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237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60648"/>
            <a:ext cx="9144000" cy="576064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Voyage Automne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614337" y="6480006"/>
            <a:ext cx="1927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B. Andriot et </a:t>
            </a:r>
            <a:r>
              <a:rPr lang="fr-FR" sz="1200" b="1" dirty="0" err="1">
                <a:solidFill>
                  <a:schemeClr val="tx2"/>
                </a:solidFill>
              </a:rPr>
              <a:t>A.Bourillet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631504" y="747554"/>
            <a:ext cx="9036496" cy="1209821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tx2"/>
                </a:solidFill>
              </a:rPr>
              <a:t>La Toscane (Italie)</a:t>
            </a:r>
          </a:p>
          <a:p>
            <a:r>
              <a:rPr lang="fr-FR" sz="2800" b="1" dirty="0" smtClean="0">
                <a:solidFill>
                  <a:schemeClr val="tx2"/>
                </a:solidFill>
              </a:rPr>
              <a:t>du 8 au 15 Octobre </a:t>
            </a:r>
            <a:endParaRPr lang="fr-FR" sz="2800" b="1" dirty="0">
              <a:solidFill>
                <a:schemeClr val="tx2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 flipH="1">
            <a:off x="3421427" y="1899384"/>
            <a:ext cx="707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3F4E63"/>
                </a:solidFill>
              </a:rPr>
              <a:t>Hôtel : « Una Poggio dei Medici »</a:t>
            </a:r>
            <a:endParaRPr lang="fr-FR" sz="2800" b="1" dirty="0">
              <a:solidFill>
                <a:srgbClr val="3F4E63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 rot="10800000" flipV="1">
            <a:off x="266448" y="2564122"/>
            <a:ext cx="6752026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3F4E63"/>
                </a:solidFill>
                <a:effectLst/>
                <a:latin typeface="Arial" panose="020B0604020202020204" pitchFamily="34" charset="0"/>
              </a:rPr>
              <a:t>Hôtel de style toscan et </a:t>
            </a:r>
            <a:r>
              <a:rPr kumimoji="0" lang="fr-FR" altLang="fr-FR" sz="1800" i="0" strike="noStrike" cap="none" normalizeH="0" baseline="0" dirty="0" smtClean="0">
                <a:ln>
                  <a:noFill/>
                </a:ln>
                <a:solidFill>
                  <a:srgbClr val="3F4E63"/>
                </a:solidFill>
                <a:effectLst/>
                <a:latin typeface="Arial" panose="020B0604020202020204" pitchFamily="34" charset="0"/>
              </a:rPr>
              <a:t>parcours de golf 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3F4E63"/>
                </a:solidFill>
                <a:effectLst/>
                <a:latin typeface="Arial" panose="020B0604020202020204" pitchFamily="34" charset="0"/>
              </a:rPr>
              <a:t>dans la vallée verdoyante du Mugello, près du village médiéval de </a:t>
            </a:r>
            <a:r>
              <a:rPr kumimoji="0" lang="fr-FR" altLang="fr-FR" sz="1800" b="1" i="0" u="none" strike="noStrike" cap="none" normalizeH="0" baseline="0" dirty="0" err="1" smtClean="0">
                <a:ln>
                  <a:noFill/>
                </a:ln>
                <a:solidFill>
                  <a:srgbClr val="3F4E63"/>
                </a:solidFill>
                <a:effectLst/>
                <a:latin typeface="Arial" panose="020B0604020202020204" pitchFamily="34" charset="0"/>
              </a:rPr>
              <a:t>Scarperia</a:t>
            </a:r>
            <a:endParaRPr lang="fr-FR" altLang="fr-FR" dirty="0">
              <a:solidFill>
                <a:srgbClr val="3F4E63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3F4E63"/>
                </a:solidFill>
                <a:effectLst/>
                <a:latin typeface="Arial" panose="020B0604020202020204" pitchFamily="34" charset="0"/>
              </a:rPr>
              <a:t>et des villes toscanes les plus célèbres comme Florence, Sienne, </a:t>
            </a:r>
            <a:r>
              <a:rPr kumimoji="0" lang="fr-FR" altLang="fr-FR" sz="1800" b="0" i="0" u="none" strike="noStrike" cap="none" normalizeH="0" baseline="0" dirty="0" err="1" smtClean="0">
                <a:ln>
                  <a:noFill/>
                </a:ln>
                <a:solidFill>
                  <a:srgbClr val="3F4E63"/>
                </a:solidFill>
                <a:effectLst/>
                <a:latin typeface="Arial" panose="020B0604020202020204" pitchFamily="34" charset="0"/>
              </a:rPr>
              <a:t>Lucca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3F4E63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3F4E63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3F4E63"/>
                </a:solidFill>
                <a:effectLst/>
                <a:latin typeface="Arial" panose="020B0604020202020204" pitchFamily="34" charset="0"/>
              </a:rPr>
            </a:b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3F4E63"/>
                </a:solidFill>
                <a:effectLst/>
                <a:latin typeface="Arial" panose="020B0604020202020204" pitchFamily="34" charset="0"/>
              </a:rPr>
              <a:t>70 chambres spacieuses élégamment obtenues par la restauration de vieilles fermes toscanes, prestigieux parcours de golf de 18 trous, bain turc, piscine extérieure et jacuzzi.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3F4E63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3F4E63"/>
                </a:solidFill>
                <a:effectLst/>
                <a:latin typeface="Arial" panose="020B0604020202020204" pitchFamily="34" charset="0"/>
              </a:rPr>
            </a:br>
            <a:r>
              <a:rPr lang="fr-FR" dirty="0" smtClean="0">
                <a:solidFill>
                  <a:srgbClr val="3F4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Ouvert </a:t>
            </a:r>
            <a:r>
              <a:rPr lang="fr-FR" dirty="0">
                <a:solidFill>
                  <a:srgbClr val="3F4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1992, avec 18 trous, par 73, et un parcours de championnat d'une longueur de 6 468 mètres, le terrain du Club de golf </a:t>
            </a:r>
            <a:r>
              <a:rPr lang="fr-FR" dirty="0" smtClean="0">
                <a:solidFill>
                  <a:srgbClr val="3F4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Una </a:t>
            </a:r>
            <a:r>
              <a:rPr lang="fr-FR" dirty="0">
                <a:solidFill>
                  <a:srgbClr val="3F4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Poggio dei </a:t>
            </a:r>
            <a:r>
              <a:rPr lang="fr-FR" dirty="0" smtClean="0">
                <a:solidFill>
                  <a:srgbClr val="3F4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 » </a:t>
            </a:r>
            <a:r>
              <a:rPr lang="fr-FR" dirty="0">
                <a:solidFill>
                  <a:srgbClr val="3F4E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 l'un des plus prestigieux d'Italie. 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fr-FR" alt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584" y="3059094"/>
            <a:ext cx="4953505" cy="301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3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60647"/>
            <a:ext cx="9144000" cy="662727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Voyage Automne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524716" y="6481013"/>
            <a:ext cx="2071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B. </a:t>
            </a:r>
            <a:r>
              <a:rPr lang="fr-FR" sz="1200" b="1" dirty="0" smtClean="0">
                <a:solidFill>
                  <a:schemeClr val="tx2"/>
                </a:solidFill>
              </a:rPr>
              <a:t>Andriot et </a:t>
            </a:r>
            <a:r>
              <a:rPr lang="fr-FR" sz="1200" b="1" dirty="0" err="1" smtClean="0">
                <a:solidFill>
                  <a:schemeClr val="tx2"/>
                </a:solidFill>
              </a:rPr>
              <a:t>A.Bourillet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524000" y="817276"/>
            <a:ext cx="9144000" cy="504056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chemeClr val="tx2"/>
                </a:solidFill>
              </a:rPr>
              <a:t>Toscane</a:t>
            </a:r>
            <a:endParaRPr lang="fr-FR" sz="2800" b="1" dirty="0">
              <a:solidFill>
                <a:schemeClr val="tx2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3725" y="1185001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3F4E63"/>
                </a:solidFill>
              </a:rPr>
              <a:t>Les </a:t>
            </a:r>
            <a:r>
              <a:rPr lang="fr-FR" sz="2000" b="1" dirty="0" smtClean="0">
                <a:solidFill>
                  <a:srgbClr val="3F4E63"/>
                </a:solidFill>
              </a:rPr>
              <a:t>3 golfs proches de Florence à découvrir </a:t>
            </a:r>
            <a:r>
              <a:rPr lang="fr-FR" sz="2000" b="1" dirty="0">
                <a:solidFill>
                  <a:srgbClr val="3F4E63"/>
                </a:solidFill>
              </a:rPr>
              <a:t>: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02620" y="3453134"/>
            <a:ext cx="3340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Golf </a:t>
            </a:r>
            <a:r>
              <a:rPr lang="fr-FR" b="1" dirty="0">
                <a:solidFill>
                  <a:srgbClr val="C00000"/>
                </a:solidFill>
              </a:rPr>
              <a:t>de</a:t>
            </a:r>
            <a:r>
              <a:rPr lang="fr-FR" sz="2000" b="1" dirty="0">
                <a:solidFill>
                  <a:srgbClr val="C00000"/>
                </a:solidFill>
              </a:rPr>
              <a:t> </a:t>
            </a:r>
            <a:r>
              <a:rPr lang="fr-FR" sz="2000" b="1" dirty="0" smtClean="0">
                <a:solidFill>
                  <a:srgbClr val="C00000"/>
                </a:solidFill>
              </a:rPr>
              <a:t>Una Poggio de Medici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859565" y="3487449"/>
            <a:ext cx="1945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Golf </a:t>
            </a:r>
            <a:r>
              <a:rPr lang="fr-FR" sz="2000" b="1" dirty="0" smtClean="0">
                <a:solidFill>
                  <a:srgbClr val="C00000"/>
                </a:solidFill>
              </a:rPr>
              <a:t>de </a:t>
            </a:r>
            <a:r>
              <a:rPr lang="fr-FR" sz="2000" b="1" dirty="0" err="1" smtClean="0">
                <a:solidFill>
                  <a:srgbClr val="C00000"/>
                </a:solidFill>
              </a:rPr>
              <a:t>Ugolino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036204" y="3488326"/>
            <a:ext cx="2384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>
                <a:solidFill>
                  <a:srgbClr val="C00000"/>
                </a:solidFill>
              </a:rPr>
              <a:t>Golf </a:t>
            </a:r>
            <a:r>
              <a:rPr lang="fr-FR" sz="2000" b="1" dirty="0" smtClean="0">
                <a:solidFill>
                  <a:srgbClr val="C00000"/>
                </a:solidFill>
              </a:rPr>
              <a:t>de </a:t>
            </a:r>
            <a:r>
              <a:rPr lang="fr-FR" sz="2000" b="1" dirty="0" err="1" smtClean="0">
                <a:solidFill>
                  <a:srgbClr val="C00000"/>
                </a:solidFill>
              </a:rPr>
              <a:t>Pavionere</a:t>
            </a:r>
            <a:endParaRPr lang="fr-FR" sz="2000" b="1" dirty="0">
              <a:solidFill>
                <a:srgbClr val="C000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9" y="1690981"/>
            <a:ext cx="2936980" cy="167152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68" y="1734872"/>
            <a:ext cx="3665420" cy="161701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68" y="4064390"/>
            <a:ext cx="3493774" cy="1914847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62" y="1690981"/>
            <a:ext cx="3386387" cy="1690598"/>
          </a:xfrm>
          <a:prstGeom prst="rect">
            <a:avLst/>
          </a:prstGeom>
        </p:spPr>
      </p:pic>
      <p:pic>
        <p:nvPicPr>
          <p:cNvPr id="20" name="Picture 3" descr="Circolo Golf Ugolino Firenz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162" y="4083648"/>
            <a:ext cx="3386387" cy="189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9" y="4064389"/>
            <a:ext cx="2936980" cy="188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8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60647"/>
            <a:ext cx="9144000" cy="662727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Voyage Automne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5" y="6481014"/>
            <a:ext cx="2156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B. Andriot et </a:t>
            </a:r>
            <a:r>
              <a:rPr lang="fr-FR" sz="1200" b="1" dirty="0" err="1">
                <a:solidFill>
                  <a:schemeClr val="tx2"/>
                </a:solidFill>
              </a:rPr>
              <a:t>A.Bourillet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560004" y="877738"/>
            <a:ext cx="9144000" cy="504056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chemeClr val="tx2"/>
                </a:solidFill>
              </a:rPr>
              <a:t>Toscane</a:t>
            </a:r>
            <a:endParaRPr lang="fr-FR" sz="2800" b="1" dirty="0">
              <a:solidFill>
                <a:schemeClr val="tx2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91767" y="980009"/>
            <a:ext cx="3689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3F4E63"/>
                </a:solidFill>
              </a:rPr>
              <a:t>Les </a:t>
            </a:r>
            <a:r>
              <a:rPr lang="fr-FR" sz="2000" b="1" dirty="0" smtClean="0">
                <a:solidFill>
                  <a:srgbClr val="3F4E63"/>
                </a:solidFill>
              </a:rPr>
              <a:t>3 golfs à découvrir </a:t>
            </a:r>
            <a:r>
              <a:rPr lang="fr-FR" sz="2000" b="1" dirty="0">
                <a:solidFill>
                  <a:srgbClr val="3F4E63"/>
                </a:solidFill>
              </a:rPr>
              <a:t>: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38720" y="3734423"/>
            <a:ext cx="3215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C00000"/>
                </a:solidFill>
              </a:rPr>
              <a:t>Golf  de  Una Poggio de Medici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666981" y="3806284"/>
            <a:ext cx="2430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Golf </a:t>
            </a:r>
            <a:r>
              <a:rPr lang="fr-FR" b="1" dirty="0" smtClean="0">
                <a:solidFill>
                  <a:srgbClr val="C00000"/>
                </a:solidFill>
              </a:rPr>
              <a:t>de </a:t>
            </a:r>
            <a:r>
              <a:rPr lang="fr-FR" b="1" dirty="0" err="1" smtClean="0">
                <a:solidFill>
                  <a:srgbClr val="C00000"/>
                </a:solidFill>
              </a:rPr>
              <a:t>Ugolino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231072" y="3871619"/>
            <a:ext cx="1931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rgbClr val="C00000"/>
                </a:solidFill>
              </a:rPr>
              <a:t>Golf </a:t>
            </a:r>
            <a:r>
              <a:rPr lang="fr-FR" b="1" dirty="0" smtClean="0">
                <a:solidFill>
                  <a:srgbClr val="C00000"/>
                </a:solidFill>
              </a:rPr>
              <a:t>de </a:t>
            </a:r>
            <a:r>
              <a:rPr lang="fr-FR" b="1" dirty="0" err="1" smtClean="0">
                <a:solidFill>
                  <a:srgbClr val="C00000"/>
                </a:solidFill>
              </a:rPr>
              <a:t>Pavionere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9" y="1524045"/>
            <a:ext cx="3349401" cy="210571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531" y="4547695"/>
            <a:ext cx="3282332" cy="127980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443" y="1338655"/>
            <a:ext cx="3665420" cy="231694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6" r="44048" b="15690"/>
          <a:stretch/>
        </p:blipFill>
        <p:spPr>
          <a:xfrm>
            <a:off x="852036" y="4214474"/>
            <a:ext cx="2121277" cy="187063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607" y="1542138"/>
            <a:ext cx="3677945" cy="208762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1" t="9450" r="32129" b="20616"/>
          <a:stretch/>
        </p:blipFill>
        <p:spPr>
          <a:xfrm>
            <a:off x="5020117" y="4214473"/>
            <a:ext cx="2120216" cy="187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4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60647"/>
            <a:ext cx="9144000" cy="662727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Voyage Automne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5" y="6481014"/>
            <a:ext cx="2229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B. Andriot et </a:t>
            </a:r>
            <a:r>
              <a:rPr lang="fr-FR" sz="1200" b="1" dirty="0" err="1">
                <a:solidFill>
                  <a:schemeClr val="tx2"/>
                </a:solidFill>
              </a:rPr>
              <a:t>A.Bourillet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524000" y="978817"/>
            <a:ext cx="9144000" cy="1003704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chemeClr val="tx2"/>
                </a:solidFill>
              </a:rPr>
              <a:t>Toscane</a:t>
            </a:r>
          </a:p>
          <a:p>
            <a:r>
              <a:rPr lang="fr-FR" sz="2600" b="1" dirty="0">
                <a:solidFill>
                  <a:schemeClr val="tx2"/>
                </a:solidFill>
              </a:rPr>
              <a:t>du 8 au 15 Octobre </a:t>
            </a:r>
          </a:p>
          <a:p>
            <a:endParaRPr lang="fr-FR" b="1" dirty="0">
              <a:solidFill>
                <a:schemeClr val="tx2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06" y="1371853"/>
            <a:ext cx="4318379" cy="201652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6969">
            <a:off x="10494199" y="290662"/>
            <a:ext cx="1071594" cy="301225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234745" y="2281000"/>
            <a:ext cx="60960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3F4E63"/>
                </a:solidFill>
              </a:rPr>
              <a:t>20 golfeurs maximum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3F4E63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3F4E63"/>
                </a:solidFill>
              </a:rPr>
              <a:t>Index &lt; 36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3F4E63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3F4E63"/>
                </a:solidFill>
              </a:rPr>
              <a:t>3 ou 5 </a:t>
            </a:r>
            <a:r>
              <a:rPr lang="fr-FR" sz="2000" b="1" dirty="0" smtClean="0">
                <a:solidFill>
                  <a:srgbClr val="3F4E63"/>
                </a:solidFill>
              </a:rPr>
              <a:t>journées de golf</a:t>
            </a:r>
            <a:endParaRPr lang="fr-FR" sz="2000" b="1" dirty="0">
              <a:solidFill>
                <a:srgbClr val="3F4E63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3F4E63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3F4E63"/>
                </a:solidFill>
              </a:rPr>
              <a:t>Excursion à </a:t>
            </a:r>
            <a:r>
              <a:rPr lang="fr-FR" sz="2000" b="1" dirty="0" smtClean="0">
                <a:solidFill>
                  <a:srgbClr val="3F4E63"/>
                </a:solidFill>
              </a:rPr>
              <a:t>Florence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rgbClr val="3F4E63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3F4E63"/>
                </a:solidFill>
              </a:rPr>
              <a:t>Hôtel Una Poggio dei Medici**** en ½ pension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rgbClr val="3F4E63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3F4E63"/>
                </a:solidFill>
              </a:rPr>
              <a:t>1 dîner libre</a:t>
            </a:r>
          </a:p>
          <a:p>
            <a:pPr lvl="0"/>
            <a:endParaRPr lang="fr-FR" sz="2000" b="1" dirty="0">
              <a:solidFill>
                <a:srgbClr val="3F4E63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3F4E63"/>
                </a:solidFill>
              </a:rPr>
              <a:t>Budget </a:t>
            </a:r>
            <a:r>
              <a:rPr lang="fr-FR" sz="2000" b="1" u="sng" dirty="0" smtClean="0">
                <a:solidFill>
                  <a:srgbClr val="3F4E63"/>
                </a:solidFill>
              </a:rPr>
              <a:t>provisoire</a:t>
            </a:r>
            <a:r>
              <a:rPr lang="fr-FR" sz="2000" b="1" dirty="0" smtClean="0">
                <a:solidFill>
                  <a:srgbClr val="3F4E63"/>
                </a:solidFill>
              </a:rPr>
              <a:t> </a:t>
            </a:r>
            <a:r>
              <a:rPr lang="fr-FR" sz="2000" b="1" dirty="0" smtClean="0">
                <a:solidFill>
                  <a:srgbClr val="C00000"/>
                </a:solidFill>
              </a:rPr>
              <a:t>1490€</a:t>
            </a:r>
            <a:endParaRPr lang="fr-FR" sz="2000" b="1" dirty="0">
              <a:solidFill>
                <a:srgbClr val="C00000"/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0" y="3779503"/>
            <a:ext cx="4010711" cy="214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4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332655"/>
            <a:ext cx="9144000" cy="777571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Championnat de </a:t>
            </a:r>
            <a:r>
              <a:rPr lang="fr-FR" b="1" dirty="0" err="1" smtClean="0">
                <a:solidFill>
                  <a:srgbClr val="C00000"/>
                </a:solidFill>
              </a:rPr>
              <a:t>MatchPlay</a:t>
            </a:r>
            <a:r>
              <a:rPr lang="fr-FR" b="1" dirty="0" smtClean="0">
                <a:solidFill>
                  <a:srgbClr val="C00000"/>
                </a:solidFill>
              </a:rPr>
              <a:t> 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969829" y="6367879"/>
            <a:ext cx="3614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Sophie Hude-</a:t>
            </a:r>
            <a:r>
              <a:rPr lang="fr-FR" sz="1200" b="1" dirty="0" err="1">
                <a:solidFill>
                  <a:schemeClr val="tx2"/>
                </a:solidFill>
              </a:rPr>
              <a:t>Tarbé</a:t>
            </a:r>
            <a:r>
              <a:rPr lang="fr-FR" sz="1200" b="1" dirty="0">
                <a:solidFill>
                  <a:schemeClr val="tx2"/>
                </a:solidFill>
              </a:rPr>
              <a:t> de St </a:t>
            </a:r>
            <a:r>
              <a:rPr lang="fr-FR" sz="1200" b="1" dirty="0" err="1" smtClean="0">
                <a:solidFill>
                  <a:schemeClr val="tx2"/>
                </a:solidFill>
              </a:rPr>
              <a:t>Hardouin</a:t>
            </a:r>
            <a:r>
              <a:rPr lang="fr-FR" sz="1200" b="1" dirty="0" smtClean="0">
                <a:solidFill>
                  <a:schemeClr val="tx2"/>
                </a:solidFill>
              </a:rPr>
              <a:t> et J. </a:t>
            </a:r>
            <a:r>
              <a:rPr lang="fr-FR" sz="1200" b="1" dirty="0" err="1" smtClean="0">
                <a:solidFill>
                  <a:schemeClr val="tx2"/>
                </a:solidFill>
              </a:rPr>
              <a:t>Delobel</a:t>
            </a:r>
            <a:r>
              <a:rPr lang="fr-FR" sz="1200" b="1" dirty="0" smtClean="0">
                <a:solidFill>
                  <a:schemeClr val="tx2"/>
                </a:solidFill>
              </a:rPr>
              <a:t> 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725" y="1613477"/>
            <a:ext cx="11258550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000" b="1" dirty="0">
                <a:solidFill>
                  <a:srgbClr val="002060"/>
                </a:solidFill>
              </a:rPr>
              <a:t>Même règle qu’en </a:t>
            </a:r>
            <a:r>
              <a:rPr lang="fr-FR" sz="3000" b="1" dirty="0" smtClean="0">
                <a:solidFill>
                  <a:srgbClr val="002060"/>
                </a:solidFill>
              </a:rPr>
              <a:t>2017 :</a:t>
            </a:r>
          </a:p>
          <a:p>
            <a:pPr algn="ctr"/>
            <a:r>
              <a:rPr lang="fr-FR" sz="2800" b="1" dirty="0" smtClean="0">
                <a:solidFill>
                  <a:srgbClr val="C00000"/>
                </a:solidFill>
              </a:rPr>
              <a:t>les </a:t>
            </a:r>
            <a:r>
              <a:rPr lang="fr-FR" sz="2800" b="1" dirty="0">
                <a:solidFill>
                  <a:srgbClr val="C00000"/>
                </a:solidFill>
              </a:rPr>
              <a:t>coups rendus seront les ¾ de la différence des handicaps de </a:t>
            </a:r>
            <a:r>
              <a:rPr lang="fr-FR" sz="2800" b="1" dirty="0" smtClean="0">
                <a:solidFill>
                  <a:srgbClr val="C00000"/>
                </a:solidFill>
              </a:rPr>
              <a:t>jeu</a:t>
            </a:r>
          </a:p>
          <a:p>
            <a:pPr algn="ctr"/>
            <a:r>
              <a:rPr lang="fr-FR" sz="2100" b="1" i="1" dirty="0" smtClean="0">
                <a:solidFill>
                  <a:srgbClr val="002060"/>
                </a:solidFill>
              </a:rPr>
              <a:t>(i.e</a:t>
            </a:r>
            <a:r>
              <a:rPr lang="fr-FR" sz="2100" b="1" i="1" dirty="0">
                <a:solidFill>
                  <a:srgbClr val="002060"/>
                </a:solidFill>
              </a:rPr>
              <a:t>. tenant compte du par du parcours, des </a:t>
            </a:r>
            <a:r>
              <a:rPr lang="fr-FR" sz="2100" b="1" i="1" dirty="0" err="1">
                <a:solidFill>
                  <a:srgbClr val="002060"/>
                </a:solidFill>
              </a:rPr>
              <a:t>slopes</a:t>
            </a:r>
            <a:r>
              <a:rPr lang="fr-FR" sz="2100" b="1" i="1" dirty="0">
                <a:solidFill>
                  <a:srgbClr val="002060"/>
                </a:solidFill>
              </a:rPr>
              <a:t> et des SSS en fonction des marques de départs</a:t>
            </a:r>
            <a:r>
              <a:rPr lang="fr-FR" sz="2100" b="1" i="1" dirty="0" smtClean="0">
                <a:solidFill>
                  <a:srgbClr val="002060"/>
                </a:solidFill>
              </a:rPr>
              <a:t>)</a:t>
            </a:r>
            <a:endParaRPr lang="fr-FR" sz="2100" b="1" i="1" dirty="0">
              <a:solidFill>
                <a:srgbClr val="00206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62732" y="3339585"/>
            <a:ext cx="104720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</a:rPr>
              <a:t>La finale </a:t>
            </a:r>
            <a:r>
              <a:rPr lang="fr-FR" sz="3200" b="1" dirty="0">
                <a:solidFill>
                  <a:srgbClr val="002060"/>
                </a:solidFill>
              </a:rPr>
              <a:t>se déroulera un jour de sortie en semaine avec </a:t>
            </a:r>
            <a:r>
              <a:rPr lang="fr-FR" sz="3200" b="1" dirty="0" smtClean="0">
                <a:solidFill>
                  <a:srgbClr val="002060"/>
                </a:solidFill>
              </a:rPr>
              <a:t>:</a:t>
            </a:r>
            <a:endParaRPr lang="fr-FR" sz="3200" b="1" dirty="0">
              <a:solidFill>
                <a:srgbClr val="002060"/>
              </a:solidFill>
            </a:endParaRP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002060"/>
                </a:solidFill>
              </a:rPr>
              <a:t>départ en premier devant les joueurs de Titus </a:t>
            </a:r>
            <a:r>
              <a:rPr lang="fr-FR" sz="3000" b="1" dirty="0" err="1">
                <a:solidFill>
                  <a:srgbClr val="002060"/>
                </a:solidFill>
              </a:rPr>
              <a:t>Cup</a:t>
            </a:r>
            <a:endParaRPr lang="fr-FR" sz="3000" b="1" dirty="0">
              <a:solidFill>
                <a:srgbClr val="002060"/>
              </a:solidFill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002060"/>
                </a:solidFill>
              </a:rPr>
              <a:t>  </a:t>
            </a:r>
            <a:r>
              <a:rPr lang="fr-FR" sz="3000" b="1" dirty="0" smtClean="0">
                <a:solidFill>
                  <a:srgbClr val="002060"/>
                </a:solidFill>
              </a:rPr>
              <a:t>Pot de convivialité </a:t>
            </a:r>
            <a:r>
              <a:rPr lang="fr-FR" sz="3000" b="1" dirty="0">
                <a:solidFill>
                  <a:srgbClr val="002060"/>
                </a:solidFill>
              </a:rPr>
              <a:t>à l’arrivée</a:t>
            </a:r>
          </a:p>
        </p:txBody>
      </p:sp>
    </p:spTree>
    <p:extLst>
      <p:ext uri="{BB962C8B-B14F-4D97-AF65-F5344CB8AC3E}">
        <p14:creationId xmlns:p14="http://schemas.microsoft.com/office/powerpoint/2010/main" val="186995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60647"/>
            <a:ext cx="9144000" cy="885869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Championnat de </a:t>
            </a:r>
            <a:r>
              <a:rPr lang="fr-FR" b="1" dirty="0" err="1" smtClean="0">
                <a:solidFill>
                  <a:srgbClr val="C00000"/>
                </a:solidFill>
              </a:rPr>
              <a:t>MatchPlay</a:t>
            </a:r>
            <a:r>
              <a:rPr lang="fr-FR" b="1" dirty="0" smtClean="0">
                <a:solidFill>
                  <a:srgbClr val="C00000"/>
                </a:solidFill>
              </a:rPr>
              <a:t> 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908868" y="6415600"/>
            <a:ext cx="3196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Sophie Hude-</a:t>
            </a:r>
            <a:r>
              <a:rPr lang="fr-FR" sz="1200" b="1" dirty="0" err="1">
                <a:solidFill>
                  <a:schemeClr val="tx2"/>
                </a:solidFill>
              </a:rPr>
              <a:t>Tarbé</a:t>
            </a:r>
            <a:r>
              <a:rPr lang="fr-FR" sz="1200" b="1" dirty="0">
                <a:solidFill>
                  <a:schemeClr val="tx2"/>
                </a:solidFill>
              </a:rPr>
              <a:t> de St </a:t>
            </a:r>
            <a:r>
              <a:rPr lang="fr-FR" sz="1200" b="1" dirty="0" err="1" smtClean="0">
                <a:solidFill>
                  <a:schemeClr val="tx2"/>
                </a:solidFill>
              </a:rPr>
              <a:t>Hardouin</a:t>
            </a:r>
            <a:r>
              <a:rPr lang="fr-FR" sz="1200" b="1" dirty="0" smtClean="0">
                <a:solidFill>
                  <a:schemeClr val="tx2"/>
                </a:solidFill>
              </a:rPr>
              <a:t> et J. </a:t>
            </a:r>
            <a:r>
              <a:rPr lang="fr-FR" sz="1200" b="1" dirty="0" err="1" smtClean="0">
                <a:solidFill>
                  <a:schemeClr val="tx2"/>
                </a:solidFill>
              </a:rPr>
              <a:t>Delobel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11184" y="1324804"/>
            <a:ext cx="987552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</a:rPr>
              <a:t>La liste des golfs sur lesquels </a:t>
            </a:r>
            <a:r>
              <a:rPr lang="fr-FR" sz="2800" b="1" dirty="0" smtClean="0">
                <a:solidFill>
                  <a:srgbClr val="002060"/>
                </a:solidFill>
              </a:rPr>
              <a:t>seront, de préférence, </a:t>
            </a:r>
            <a:r>
              <a:rPr lang="fr-FR" sz="2800" b="1" dirty="0">
                <a:solidFill>
                  <a:srgbClr val="002060"/>
                </a:solidFill>
              </a:rPr>
              <a:t>jouées </a:t>
            </a:r>
            <a:r>
              <a:rPr lang="fr-FR" sz="2800" b="1" dirty="0" smtClean="0">
                <a:solidFill>
                  <a:srgbClr val="002060"/>
                </a:solidFill>
              </a:rPr>
              <a:t> les </a:t>
            </a:r>
            <a:r>
              <a:rPr lang="fr-FR" sz="2800" b="1" dirty="0">
                <a:solidFill>
                  <a:srgbClr val="002060"/>
                </a:solidFill>
              </a:rPr>
              <a:t>rencontres, est </a:t>
            </a:r>
            <a:r>
              <a:rPr lang="fr-FR" sz="2800" b="1" dirty="0" smtClean="0">
                <a:solidFill>
                  <a:srgbClr val="002060"/>
                </a:solidFill>
              </a:rPr>
              <a:t>:</a:t>
            </a:r>
            <a:endParaRPr lang="fr-FR" sz="2800" b="1" dirty="0">
              <a:solidFill>
                <a:srgbClr val="002060"/>
              </a:solidFill>
            </a:endParaRPr>
          </a:p>
          <a:p>
            <a:endParaRPr lang="fr-FR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Villennes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National « Aigle »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Saint Marc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Forges les Bains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Guerville</a:t>
            </a:r>
          </a:p>
          <a:p>
            <a:r>
              <a:rPr lang="fr-FR" sz="2400" b="1" dirty="0">
                <a:solidFill>
                  <a:srgbClr val="002060"/>
                </a:solidFill>
              </a:rPr>
              <a:t>                                                … sauf accord des </a:t>
            </a:r>
            <a:r>
              <a:rPr lang="fr-FR" sz="2400" b="1" dirty="0" smtClean="0">
                <a:solidFill>
                  <a:srgbClr val="002060"/>
                </a:solidFill>
              </a:rPr>
              <a:t>joueurs</a:t>
            </a:r>
          </a:p>
          <a:p>
            <a:endParaRPr lang="fr-FR" sz="24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b="1" dirty="0" smtClean="0">
                <a:solidFill>
                  <a:srgbClr val="002060"/>
                </a:solidFill>
              </a:rPr>
              <a:t>Les joueurs décident ensemble des dates et lieux en fonction du planning général du matchplay sous l’aimable autorité de Jacques </a:t>
            </a:r>
            <a:r>
              <a:rPr lang="fr-FR" sz="2400" b="1" dirty="0" err="1" smtClean="0">
                <a:solidFill>
                  <a:srgbClr val="002060"/>
                </a:solidFill>
              </a:rPr>
              <a:t>Delobel</a:t>
            </a:r>
            <a:endParaRPr lang="fr-FR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6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332656"/>
            <a:ext cx="9144000" cy="841996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Compétitions </a:t>
            </a:r>
            <a:r>
              <a:rPr lang="fr-FR" b="1" dirty="0" smtClean="0">
                <a:solidFill>
                  <a:srgbClr val="C00000"/>
                </a:solidFill>
              </a:rPr>
              <a:t>2018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460427" y="6497662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</a:rPr>
              <a:t>M.LAVRAIE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28699" y="1017469"/>
            <a:ext cx="10258425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2060"/>
                </a:solidFill>
              </a:rPr>
              <a:t>En </a:t>
            </a:r>
            <a:r>
              <a:rPr lang="fr-FR" sz="3200" b="1" dirty="0" smtClean="0">
                <a:solidFill>
                  <a:srgbClr val="002060"/>
                </a:solidFill>
              </a:rPr>
              <a:t>2018 </a:t>
            </a:r>
            <a:r>
              <a:rPr lang="fr-FR" sz="3200" b="1" dirty="0">
                <a:solidFill>
                  <a:srgbClr val="002060"/>
                </a:solidFill>
              </a:rPr>
              <a:t>nous reconduisons le programme de </a:t>
            </a:r>
            <a:r>
              <a:rPr lang="fr-FR" sz="3200" b="1" dirty="0" smtClean="0">
                <a:solidFill>
                  <a:srgbClr val="002060"/>
                </a:solidFill>
              </a:rPr>
              <a:t>2017 </a:t>
            </a:r>
            <a:r>
              <a:rPr lang="fr-FR" sz="3200" b="1" dirty="0">
                <a:solidFill>
                  <a:srgbClr val="002060"/>
                </a:solidFill>
              </a:rPr>
              <a:t>:</a:t>
            </a:r>
          </a:p>
          <a:p>
            <a:pPr lvl="1"/>
            <a:endParaRPr lang="fr-FR" sz="3200" b="1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rgbClr val="C00000"/>
                </a:solidFill>
              </a:rPr>
              <a:t>CIDFA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rgbClr val="C00000"/>
                </a:solidFill>
              </a:rPr>
              <a:t>RENAULT </a:t>
            </a:r>
            <a:r>
              <a:rPr lang="fr-FR" sz="3200" b="1" dirty="0" err="1">
                <a:solidFill>
                  <a:srgbClr val="C00000"/>
                </a:solidFill>
              </a:rPr>
              <a:t>Flins</a:t>
            </a:r>
            <a:r>
              <a:rPr lang="fr-FR" sz="3200" b="1" dirty="0">
                <a:solidFill>
                  <a:srgbClr val="C00000"/>
                </a:solidFill>
              </a:rPr>
              <a:t> Senior </a:t>
            </a:r>
            <a:r>
              <a:rPr lang="fr-FR" sz="3200" b="1" dirty="0" smtClean="0">
                <a:solidFill>
                  <a:srgbClr val="C00000"/>
                </a:solidFill>
              </a:rPr>
              <a:t>Tour (RFST)</a:t>
            </a:r>
            <a:endParaRPr lang="fr-FR" sz="3200" b="1" dirty="0">
              <a:solidFill>
                <a:srgbClr val="C00000"/>
              </a:solidFill>
            </a:endParaRPr>
          </a:p>
          <a:p>
            <a:endParaRPr lang="fr-FR" sz="3200" b="1" dirty="0"/>
          </a:p>
          <a:p>
            <a:r>
              <a:rPr lang="fr-FR" sz="3200" b="1" dirty="0" smtClean="0"/>
              <a:t>        </a:t>
            </a:r>
            <a:r>
              <a:rPr lang="fr-FR" sz="3200" b="1" dirty="0" smtClean="0">
                <a:solidFill>
                  <a:srgbClr val="002060"/>
                </a:solidFill>
              </a:rPr>
              <a:t>Avec </a:t>
            </a:r>
            <a:r>
              <a:rPr lang="fr-FR" sz="3200" b="1" dirty="0">
                <a:solidFill>
                  <a:srgbClr val="002060"/>
                </a:solidFill>
              </a:rPr>
              <a:t>comme </a:t>
            </a:r>
            <a:r>
              <a:rPr lang="fr-FR" sz="3200" b="1" dirty="0" smtClean="0">
                <a:solidFill>
                  <a:srgbClr val="002060"/>
                </a:solidFill>
              </a:rPr>
              <a:t>Capitaine </a:t>
            </a:r>
            <a:r>
              <a:rPr lang="fr-FR" sz="3600" b="1" dirty="0">
                <a:solidFill>
                  <a:srgbClr val="002060"/>
                </a:solidFill>
              </a:rPr>
              <a:t>: </a:t>
            </a:r>
            <a:r>
              <a:rPr lang="fr-FR" sz="3600" b="1" dirty="0" smtClean="0">
                <a:solidFill>
                  <a:srgbClr val="C00000"/>
                </a:solidFill>
              </a:rPr>
              <a:t>Michel Lavraie</a:t>
            </a:r>
            <a:endParaRPr lang="fr-FR" sz="3600" b="1" dirty="0">
              <a:solidFill>
                <a:srgbClr val="C00000"/>
              </a:solidFill>
            </a:endParaRPr>
          </a:p>
          <a:p>
            <a:r>
              <a:rPr lang="fr-FR" sz="3200" b="1" dirty="0"/>
              <a:t> </a:t>
            </a:r>
            <a:r>
              <a:rPr lang="fr-FR" sz="3200" b="1" dirty="0" smtClean="0"/>
              <a:t>       </a:t>
            </a:r>
            <a:r>
              <a:rPr lang="fr-FR" sz="2800" b="1" dirty="0" smtClean="0">
                <a:solidFill>
                  <a:srgbClr val="002060"/>
                </a:solidFill>
              </a:rPr>
              <a:t>et Vice-Capitaine : </a:t>
            </a:r>
            <a:r>
              <a:rPr lang="fr-FR" sz="3200" b="1" dirty="0" smtClean="0">
                <a:solidFill>
                  <a:srgbClr val="002060"/>
                </a:solidFill>
              </a:rPr>
              <a:t>Frank Seemuller</a:t>
            </a:r>
            <a:endParaRPr lang="fr-FR" sz="3200" b="1" dirty="0">
              <a:solidFill>
                <a:srgbClr val="002060"/>
              </a:solidFill>
            </a:endParaRPr>
          </a:p>
          <a:p>
            <a:pPr algn="ctr"/>
            <a:r>
              <a:rPr lang="fr-FR" sz="2400" b="1" dirty="0">
                <a:solidFill>
                  <a:srgbClr val="00B050"/>
                </a:solidFill>
              </a:rPr>
              <a:t>    </a:t>
            </a:r>
            <a:r>
              <a:rPr lang="fr-FR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     </a:t>
            </a:r>
            <a:r>
              <a:rPr lang="fr-FR" sz="4000" b="1" dirty="0">
                <a:solidFill>
                  <a:srgbClr val="00B050"/>
                </a:solidFill>
              </a:rPr>
              <a:t>il faut </a:t>
            </a:r>
            <a:r>
              <a:rPr lang="fr-FR" sz="4000" b="1" dirty="0" smtClean="0">
                <a:solidFill>
                  <a:srgbClr val="00B050"/>
                </a:solidFill>
              </a:rPr>
              <a:t>encore plus </a:t>
            </a:r>
            <a:r>
              <a:rPr lang="fr-FR" sz="4000" b="1" dirty="0">
                <a:solidFill>
                  <a:srgbClr val="00B050"/>
                </a:solidFill>
              </a:rPr>
              <a:t>de joueurs potentiels </a:t>
            </a:r>
            <a:r>
              <a:rPr lang="fr-FR" sz="4000" b="1" dirty="0" smtClean="0">
                <a:solidFill>
                  <a:srgbClr val="00B050"/>
                </a:solidFill>
              </a:rPr>
              <a:t>pour renforcer notre équipe!!!  </a:t>
            </a:r>
            <a:endParaRPr lang="fr-FR" sz="4000" b="1" dirty="0">
              <a:solidFill>
                <a:srgbClr val="00B050"/>
              </a:solidFill>
            </a:endParaRPr>
          </a:p>
          <a:p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72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44625"/>
            <a:ext cx="9144000" cy="1470025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Grand Prix </a:t>
            </a:r>
            <a:r>
              <a:rPr lang="fr-FR" b="1" dirty="0" smtClean="0">
                <a:solidFill>
                  <a:srgbClr val="C00000"/>
                </a:solidFill>
              </a:rPr>
              <a:t>GTT 2018</a:t>
            </a:r>
            <a:r>
              <a:rPr lang="fr-FR" b="1" dirty="0">
                <a:solidFill>
                  <a:srgbClr val="FF0000"/>
                </a:solidFill>
              </a:rPr>
              <a:t/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22 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23 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juin 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2018</a:t>
            </a:r>
            <a:endParaRPr lang="fr-FR" sz="3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39761" y="1556791"/>
            <a:ext cx="9888793" cy="5633047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Site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r>
              <a:rPr lang="fr-FR" b="1" dirty="0">
                <a:solidFill>
                  <a:srgbClr val="00B050"/>
                </a:solidFill>
              </a:rPr>
              <a:t> </a:t>
            </a:r>
            <a:r>
              <a:rPr lang="fr-FR" b="1" dirty="0">
                <a:solidFill>
                  <a:srgbClr val="C00000"/>
                </a:solidFill>
              </a:rPr>
              <a:t>à confirmer </a:t>
            </a:r>
            <a:endParaRPr lang="fr-FR" b="1" dirty="0" smtClean="0">
              <a:solidFill>
                <a:srgbClr val="C00000"/>
              </a:solidFill>
            </a:endParaRPr>
          </a:p>
          <a:p>
            <a:pPr algn="l"/>
            <a:endParaRPr lang="fr-FR" sz="1000" b="1" dirty="0">
              <a:solidFill>
                <a:srgbClr val="00B05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Liste des golfs :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Marivaux, 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Forges les Bains,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Béthemont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, Rochefort…..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002060"/>
                </a:solidFill>
              </a:rPr>
              <a:t>Compétition sur 2 jours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soit 2 x 18 trous en stableford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individuel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2600" b="1" dirty="0">
                <a:solidFill>
                  <a:srgbClr val="002060"/>
                </a:solidFill>
              </a:rPr>
              <a:t>Vendredi :</a:t>
            </a:r>
            <a:r>
              <a:rPr lang="fr-FR" sz="2400" b="1" dirty="0">
                <a:solidFill>
                  <a:srgbClr val="002060"/>
                </a:solidFill>
              </a:rPr>
              <a:t> </a:t>
            </a:r>
            <a:r>
              <a:rPr lang="fr-FR" sz="2400" b="1" u="sng" dirty="0">
                <a:solidFill>
                  <a:srgbClr val="C00000"/>
                </a:solidFill>
              </a:rPr>
              <a:t>tour éliminatoire 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suivi d’un </a:t>
            </a:r>
            <a:r>
              <a:rPr lang="fr-FR" sz="2400" b="1" u="sng" dirty="0">
                <a:solidFill>
                  <a:srgbClr val="002060"/>
                </a:solidFill>
              </a:rPr>
              <a:t>dîner</a:t>
            </a:r>
          </a:p>
          <a:p>
            <a:pPr algn="l"/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smtClean="0">
                <a:solidFill>
                  <a:srgbClr val="0070C0"/>
                </a:solidFill>
              </a:rPr>
              <a:t>          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Ne seront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retenus que les </a:t>
            </a:r>
            <a:r>
              <a:rPr lang="fr-FR" b="1" dirty="0">
                <a:solidFill>
                  <a:srgbClr val="C00000"/>
                </a:solidFill>
              </a:rPr>
              <a:t>16 meilleurs joueurs en net + </a:t>
            </a:r>
            <a:r>
              <a:rPr lang="fr-FR" b="1" dirty="0" smtClean="0">
                <a:solidFill>
                  <a:srgbClr val="C00000"/>
                </a:solidFill>
              </a:rPr>
              <a:t>brut</a:t>
            </a:r>
            <a:endParaRPr lang="fr-FR" sz="1600" b="1" dirty="0">
              <a:solidFill>
                <a:srgbClr val="C00000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2600" b="1" dirty="0">
                <a:solidFill>
                  <a:srgbClr val="002060"/>
                </a:solidFill>
              </a:rPr>
              <a:t>Samedi : </a:t>
            </a:r>
            <a:r>
              <a:rPr lang="fr-FR" sz="2600" b="1" u="sng" dirty="0">
                <a:solidFill>
                  <a:srgbClr val="C00000"/>
                </a:solidFill>
              </a:rPr>
              <a:t>s</a:t>
            </a:r>
            <a:r>
              <a:rPr lang="fr-FR" sz="2400" b="1" u="sng" dirty="0">
                <a:solidFill>
                  <a:srgbClr val="C00000"/>
                </a:solidFill>
              </a:rPr>
              <a:t>econd tour</a:t>
            </a:r>
            <a:r>
              <a:rPr lang="fr-FR" sz="2400" b="1" dirty="0">
                <a:solidFill>
                  <a:srgbClr val="C00000"/>
                </a:solidFill>
              </a:rPr>
              <a:t> pour les 16 joueurs retenus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avec </a:t>
            </a:r>
            <a:r>
              <a:rPr lang="fr-FR" sz="2400" b="1" dirty="0">
                <a:solidFill>
                  <a:srgbClr val="002060"/>
                </a:solidFill>
              </a:rPr>
              <a:t>cocktail de </a:t>
            </a:r>
            <a:r>
              <a:rPr lang="fr-FR" sz="2400" b="1" dirty="0" smtClean="0">
                <a:solidFill>
                  <a:srgbClr val="002060"/>
                </a:solidFill>
              </a:rPr>
              <a:t>	remise </a:t>
            </a:r>
            <a:r>
              <a:rPr lang="fr-FR" sz="2400" b="1" dirty="0">
                <a:solidFill>
                  <a:srgbClr val="002060"/>
                </a:solidFill>
              </a:rPr>
              <a:t>des </a:t>
            </a:r>
            <a:r>
              <a:rPr lang="fr-FR" sz="2400" b="1" dirty="0" smtClean="0">
                <a:solidFill>
                  <a:srgbClr val="002060"/>
                </a:solidFill>
              </a:rPr>
              <a:t>prix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où tous les participants sont les bienvenus.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fr-FR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b="1" dirty="0">
                <a:solidFill>
                  <a:srgbClr val="002060"/>
                </a:solidFill>
              </a:rPr>
              <a:t>Classement sur le cumul net + brut sur les 2 </a:t>
            </a:r>
            <a:r>
              <a:rPr lang="fr-FR" b="1" dirty="0" smtClean="0">
                <a:solidFill>
                  <a:srgbClr val="002060"/>
                </a:solidFill>
              </a:rPr>
              <a:t>jours</a:t>
            </a:r>
            <a:endParaRPr lang="fr-FR" b="1" dirty="0">
              <a:solidFill>
                <a:srgbClr val="002060"/>
              </a:solidFill>
            </a:endParaRPr>
          </a:p>
          <a:p>
            <a:pPr algn="l"/>
            <a:endParaRPr lang="fr-FR" b="1" dirty="0">
              <a:solidFill>
                <a:srgbClr val="0070C0"/>
              </a:solidFill>
            </a:endParaRPr>
          </a:p>
          <a:p>
            <a:pPr algn="l"/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289502"/>
            <a:ext cx="74993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1919536" y="4869160"/>
            <a:ext cx="8128520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9408367" y="6453337"/>
            <a:ext cx="1433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accent1">
                    <a:lumMod val="75000"/>
                  </a:schemeClr>
                </a:solidFill>
              </a:rPr>
              <a:t>F. </a:t>
            </a:r>
            <a:r>
              <a:rPr lang="fr-FR" sz="1200" b="1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fr-FR" sz="1200" b="1" dirty="0" smtClean="0">
                <a:solidFill>
                  <a:schemeClr val="accent1">
                    <a:lumMod val="75000"/>
                  </a:schemeClr>
                </a:solidFill>
              </a:rPr>
              <a:t>e WAROQUIER</a:t>
            </a:r>
            <a:endParaRPr lang="fr-FR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19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Ordre du jour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786664" y="6464369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F.de Waroquier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1890470" y="1196752"/>
            <a:ext cx="832033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Rapport moral du Président sur l’exercice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2017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Approbation du rapport moral du Président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Lecture et approbation du rapport financier relatif à l’exercice du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1/11/2016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au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31/10/2017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Quitus au Trésorier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Perspectives pour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2018 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tx1"/>
                </a:solidFill>
              </a:rPr>
              <a:t>Fixation du montant de la cotisation annuelle à </a:t>
            </a:r>
            <a:r>
              <a:rPr lang="fr-FR" sz="2400" b="1" dirty="0" smtClean="0">
                <a:solidFill>
                  <a:schemeClr val="tx1"/>
                </a:solidFill>
              </a:rPr>
              <a:t>55€ </a:t>
            </a:r>
            <a:r>
              <a:rPr lang="fr-FR" sz="2400" b="1" dirty="0">
                <a:solidFill>
                  <a:schemeClr val="tx1"/>
                </a:solidFill>
              </a:rPr>
              <a:t>pour </a:t>
            </a:r>
            <a:r>
              <a:rPr lang="fr-FR" sz="2400" b="1" dirty="0" smtClean="0">
                <a:solidFill>
                  <a:schemeClr val="tx1"/>
                </a:solidFill>
              </a:rPr>
              <a:t>2018</a:t>
            </a:r>
            <a:endParaRPr lang="fr-FR" sz="2400" b="1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Approbation du budget exercice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2017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2018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Election des Administrateurs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Questions diverses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542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3556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Ordre du jour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237312"/>
            <a:ext cx="7499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282746" y="6481014"/>
            <a:ext cx="154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F.de Waroquier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703512" y="1700808"/>
            <a:ext cx="8856984" cy="3937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1890470" y="1196752"/>
            <a:ext cx="832033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Rapport moral du Président sur l’exercice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2017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Approbation du rapport moral du Président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Lecture et approbation du rapport financier relatif à l’exercice du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1/11/2016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au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31/10/2017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Quitus au Trésorier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Perspectives pour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2018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Fixation du montant de la cotisation annuelle à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55€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b="1" dirty="0">
                <a:solidFill>
                  <a:schemeClr val="tx1"/>
                </a:solidFill>
              </a:rPr>
              <a:t>Approbation du budget exercice </a:t>
            </a:r>
            <a:r>
              <a:rPr lang="fr-FR" sz="2400" b="1" dirty="0" smtClean="0">
                <a:solidFill>
                  <a:schemeClr val="tx1"/>
                </a:solidFill>
              </a:rPr>
              <a:t>2017 </a:t>
            </a:r>
            <a:r>
              <a:rPr lang="fr-FR" sz="2400" b="1" dirty="0">
                <a:solidFill>
                  <a:schemeClr val="tx1"/>
                </a:solidFill>
              </a:rPr>
              <a:t>– </a:t>
            </a:r>
            <a:r>
              <a:rPr lang="fr-FR" sz="2400" b="1" dirty="0" smtClean="0">
                <a:solidFill>
                  <a:schemeClr val="tx1"/>
                </a:solidFill>
              </a:rPr>
              <a:t>2018</a:t>
            </a:r>
            <a:endParaRPr lang="fr-FR" sz="2400" b="1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Election des Administrateurs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Questions diverses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023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3284</TotalTime>
  <Words>3629</Words>
  <Application>Microsoft Office PowerPoint</Application>
  <PresentationFormat>Grand écran</PresentationFormat>
  <Paragraphs>1159</Paragraphs>
  <Slides>111</Slides>
  <Notes>91</Notes>
  <HiddenSlides>0</HiddenSlides>
  <MMClips>7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111</vt:i4>
      </vt:variant>
    </vt:vector>
  </HeadingPairs>
  <TitlesOfParts>
    <vt:vector size="118" baseType="lpstr">
      <vt:lpstr>Arial</vt:lpstr>
      <vt:lpstr>Calibri</vt:lpstr>
      <vt:lpstr>Calibri Light</vt:lpstr>
      <vt:lpstr>Symbol</vt:lpstr>
      <vt:lpstr>Times New Roman</vt:lpstr>
      <vt:lpstr>Wingdings</vt:lpstr>
      <vt:lpstr>Thème Office</vt:lpstr>
      <vt:lpstr>Assemblée Générale du  15 décembre 2017</vt:lpstr>
      <vt:lpstr>Présentation PowerPoint</vt:lpstr>
      <vt:lpstr>Ordre du jour</vt:lpstr>
      <vt:lpstr>Ordre du jour</vt:lpstr>
      <vt:lpstr>Richesse de l’offre</vt:lpstr>
      <vt:lpstr>Richesse de l’offre</vt:lpstr>
      <vt:lpstr>LES  TROPHEES  SOUS  LES FRIMATS de 2017 </vt:lpstr>
      <vt:lpstr> Trophée de la galette 2017</vt:lpstr>
      <vt:lpstr>Trophée de la galette 2017</vt:lpstr>
      <vt:lpstr>Trophée de la galette 2017</vt:lpstr>
      <vt:lpstr>Trophée de la galette 2017</vt:lpstr>
      <vt:lpstr>Coupe de la Chandeleur 2017 Au golf du Stade Français Haras Lupin (Vaucresson) – Mardi 2 février         </vt:lpstr>
      <vt:lpstr>Coupe de la Chandeleur 2017 Au golf du Stade Français Haras Lupin</vt:lpstr>
      <vt:lpstr>Coupe de la Chandeleur 2017 Au golf du Stade Français Haras Lupin </vt:lpstr>
      <vt:lpstr> Sorties en semaine &amp;Titus 2017 (mardi /mercredi)</vt:lpstr>
      <vt:lpstr>SORTIES et TITUS  2017</vt:lpstr>
      <vt:lpstr>TITUS CUP 2017</vt:lpstr>
      <vt:lpstr>TITUS CUP 2017</vt:lpstr>
      <vt:lpstr>TITUS CUP 2017</vt:lpstr>
      <vt:lpstr>TITUS CUP 2017</vt:lpstr>
      <vt:lpstr>TITUS CUP 2017</vt:lpstr>
      <vt:lpstr>TITUS CUP 2017</vt:lpstr>
      <vt:lpstr>TITUS CUP 2017</vt:lpstr>
      <vt:lpstr>Week-ends 2017</vt:lpstr>
      <vt:lpstr>Week-ends 2017</vt:lpstr>
      <vt:lpstr>Week-ends 2017</vt:lpstr>
      <vt:lpstr>Week-ends 2017</vt:lpstr>
      <vt:lpstr>Week-ends 2017</vt:lpstr>
      <vt:lpstr>Week-ends 2017</vt:lpstr>
      <vt:lpstr>Week-ends 2017</vt:lpstr>
      <vt:lpstr>Voyage Printemps 2017</vt:lpstr>
      <vt:lpstr>Voyage Printemps 2017</vt:lpstr>
      <vt:lpstr>Voyages 2017</vt:lpstr>
      <vt:lpstr>Voyages 2017</vt:lpstr>
      <vt:lpstr>  Grand Prix 2017     Golf de Courson-Stade français        Vendredi 23 et Samedi 24 juin 2017</vt:lpstr>
      <vt:lpstr>Grand Prix 2017 Golf de Courson-Stade français 23 – 24 juin 2017</vt:lpstr>
      <vt:lpstr>Grand Prix 2017 Golf de Courson-Stade français 23 – 24 juin 2017</vt:lpstr>
      <vt:lpstr>Grand Prix 2017 Golf de Courson-Stade français 23 – 24 juin 2017</vt:lpstr>
      <vt:lpstr>Présentation PowerPoint</vt:lpstr>
      <vt:lpstr>Championnat de Match-Play 2017</vt:lpstr>
      <vt:lpstr>Championnat de Match-Play 2017</vt:lpstr>
      <vt:lpstr>Compétitions 2017</vt:lpstr>
      <vt:lpstr>10 Parcours joués en 2017</vt:lpstr>
      <vt:lpstr>Compétitions 2017</vt:lpstr>
      <vt:lpstr>Compétitions 2017</vt:lpstr>
      <vt:lpstr>Compétitions 2017</vt:lpstr>
      <vt:lpstr>Résultats RFST par parcours</vt:lpstr>
      <vt:lpstr>        Classement RFST 2017</vt:lpstr>
      <vt:lpstr>Compétitions 2017</vt:lpstr>
      <vt:lpstr>      RFST 2017</vt:lpstr>
      <vt:lpstr>   RFST 2017</vt:lpstr>
      <vt:lpstr>Site Internet</vt:lpstr>
      <vt:lpstr>Forum des Associations  de Boulogne-Billancourt Dimanche 8 septembre</vt:lpstr>
      <vt:lpstr>PARTENARIATS</vt:lpstr>
      <vt:lpstr>Articles Golf Tee Time</vt:lpstr>
      <vt:lpstr>Ordre du jour</vt:lpstr>
      <vt:lpstr>Ordre du jour</vt:lpstr>
      <vt:lpstr>DOCUMENTS FINANCIERS</vt:lpstr>
      <vt:lpstr>Présentation PowerPoint</vt:lpstr>
      <vt:lpstr>Présentation PowerPoint</vt:lpstr>
      <vt:lpstr>Ordre du jour</vt:lpstr>
      <vt:lpstr>Ordre du jour</vt:lpstr>
      <vt:lpstr>LES  TROPHEES  SOUS  LES   FRIMATS en 2018</vt:lpstr>
      <vt:lpstr>Trophée de la galette 2018</vt:lpstr>
      <vt:lpstr>Coupe de la Chandeleur 2018 2ème édition au  golf du Stade Français Haras Lupin (Vaucresson)   Mardi 6 février         </vt:lpstr>
      <vt:lpstr>Sorties en semaine et TITUS 2018</vt:lpstr>
      <vt:lpstr>Sorties en semaine et Titus 2018</vt:lpstr>
      <vt:lpstr>Sorties en semaine et Titus 2018</vt:lpstr>
      <vt:lpstr>Sorties en semaine et Titus 2018</vt:lpstr>
      <vt:lpstr>TITUS CUP 2018</vt:lpstr>
      <vt:lpstr>Week-ends 2018</vt:lpstr>
      <vt:lpstr>Week-ends 2018</vt:lpstr>
      <vt:lpstr>Week-ends 2018</vt:lpstr>
      <vt:lpstr>Week-ends 2018</vt:lpstr>
      <vt:lpstr>Week-ends 2018</vt:lpstr>
      <vt:lpstr>Week-ends 2018</vt:lpstr>
      <vt:lpstr>Week-ends 2018</vt:lpstr>
      <vt:lpstr>Week-ends 2018</vt:lpstr>
      <vt:lpstr>Week-ends 2018</vt:lpstr>
      <vt:lpstr>Week-ends 2018</vt:lpstr>
      <vt:lpstr>Week-ends 2018</vt:lpstr>
      <vt:lpstr>Week-ends 2018</vt:lpstr>
      <vt:lpstr> Voyage Printemps 2018 Alsace </vt:lpstr>
      <vt:lpstr> Voyage Printemps 2018 Alsace </vt:lpstr>
      <vt:lpstr> Voyage Printemps 2018 Alsace </vt:lpstr>
      <vt:lpstr> Voyage Printemps 2018 Alsace </vt:lpstr>
      <vt:lpstr> Voyage Printemps 2018 Alsace </vt:lpstr>
      <vt:lpstr> Voyage Printemps 2018 Alsace </vt:lpstr>
      <vt:lpstr>Voyage Automne 2018</vt:lpstr>
      <vt:lpstr>Voyage Automne 2018</vt:lpstr>
      <vt:lpstr>Voyage Automne 2018</vt:lpstr>
      <vt:lpstr>Voyage Automne 2018</vt:lpstr>
      <vt:lpstr>Voyage Automne 2018</vt:lpstr>
      <vt:lpstr>Championnat de MatchPlay 2018</vt:lpstr>
      <vt:lpstr>Championnat de MatchPlay 2018</vt:lpstr>
      <vt:lpstr>Compétitions 2018</vt:lpstr>
      <vt:lpstr>Grand Prix GTT 2018 22 – 23 juin 2018</vt:lpstr>
      <vt:lpstr>Ordre du jour</vt:lpstr>
      <vt:lpstr>Ordre du jour</vt:lpstr>
      <vt:lpstr>BUDGET</vt:lpstr>
      <vt:lpstr>Présentation PowerPoint</vt:lpstr>
      <vt:lpstr>Ordre du jour</vt:lpstr>
      <vt:lpstr>Candidats au Conseil d’administration de GTT     par ordre alphabétique </vt:lpstr>
      <vt:lpstr>Ordre du jour</vt:lpstr>
      <vt:lpstr>Licence 2018</vt:lpstr>
      <vt:lpstr>Présentation PowerPoint</vt:lpstr>
      <vt:lpstr>Félicitations aux Champions 2017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Francois de Waroquier</dc:creator>
  <cp:lastModifiedBy>Sophie Hude</cp:lastModifiedBy>
  <cp:revision>276</cp:revision>
  <cp:lastPrinted>2017-12-16T19:27:38Z</cp:lastPrinted>
  <dcterms:created xsi:type="dcterms:W3CDTF">2014-11-01T18:00:33Z</dcterms:created>
  <dcterms:modified xsi:type="dcterms:W3CDTF">2017-12-17T10:48:14Z</dcterms:modified>
</cp:coreProperties>
</file>