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9" r:id="rId2"/>
    <p:sldId id="346" r:id="rId3"/>
    <p:sldId id="367" r:id="rId4"/>
    <p:sldId id="389" r:id="rId5"/>
    <p:sldId id="269" r:id="rId6"/>
    <p:sldId id="457" r:id="rId7"/>
    <p:sldId id="421" r:id="rId8"/>
    <p:sldId id="310" r:id="rId9"/>
    <p:sldId id="425" r:id="rId10"/>
    <p:sldId id="340" r:id="rId11"/>
    <p:sldId id="427" r:id="rId12"/>
    <p:sldId id="339" r:id="rId13"/>
    <p:sldId id="439" r:id="rId14"/>
    <p:sldId id="440" r:id="rId15"/>
    <p:sldId id="441" r:id="rId16"/>
    <p:sldId id="473" r:id="rId17"/>
    <p:sldId id="272" r:id="rId18"/>
    <p:sldId id="433" r:id="rId19"/>
    <p:sldId id="436" r:id="rId20"/>
    <p:sldId id="406" r:id="rId21"/>
    <p:sldId id="461" r:id="rId22"/>
    <p:sldId id="462" r:id="rId23"/>
    <p:sldId id="469" r:id="rId24"/>
    <p:sldId id="466" r:id="rId25"/>
    <p:sldId id="468" r:id="rId26"/>
    <p:sldId id="315" r:id="rId27"/>
    <p:sldId id="474" r:id="rId28"/>
    <p:sldId id="416" r:id="rId29"/>
    <p:sldId id="344" r:id="rId30"/>
    <p:sldId id="408" r:id="rId31"/>
    <p:sldId id="409" r:id="rId32"/>
    <p:sldId id="281" r:id="rId33"/>
    <p:sldId id="407" r:id="rId34"/>
    <p:sldId id="341" r:id="rId35"/>
    <p:sldId id="460" r:id="rId36"/>
    <p:sldId id="450" r:id="rId37"/>
    <p:sldId id="449" r:id="rId38"/>
    <p:sldId id="453" r:id="rId39"/>
    <p:sldId id="451" r:id="rId40"/>
    <p:sldId id="454" r:id="rId41"/>
    <p:sldId id="455" r:id="rId42"/>
    <p:sldId id="456" r:id="rId43"/>
    <p:sldId id="442" r:id="rId44"/>
    <p:sldId id="443" r:id="rId45"/>
    <p:sldId id="445" r:id="rId46"/>
    <p:sldId id="446" r:id="rId47"/>
    <p:sldId id="448" r:id="rId48"/>
    <p:sldId id="357" r:id="rId49"/>
    <p:sldId id="371" r:id="rId50"/>
    <p:sldId id="422" r:id="rId51"/>
    <p:sldId id="302" r:id="rId52"/>
    <p:sldId id="320" r:id="rId53"/>
    <p:sldId id="437" r:id="rId54"/>
    <p:sldId id="470" r:id="rId55"/>
    <p:sldId id="345" r:id="rId56"/>
    <p:sldId id="349" r:id="rId57"/>
    <p:sldId id="413" r:id="rId58"/>
    <p:sldId id="350" r:id="rId59"/>
    <p:sldId id="343" r:id="rId60"/>
    <p:sldId id="353" r:id="rId61"/>
  </p:sldIdLst>
  <p:sldSz cx="9144000" cy="6858000" type="screen4x3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7" autoAdjust="0"/>
    <p:restoredTop sz="77143" autoAdjust="0"/>
  </p:normalViewPr>
  <p:slideViewPr>
    <p:cSldViewPr>
      <p:cViewPr varScale="1">
        <p:scale>
          <a:sx n="65" d="100"/>
          <a:sy n="65" d="100"/>
        </p:scale>
        <p:origin x="1305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0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170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11CCB20-3102-440C-B02D-C802B0B7F3A9}" type="datetimeFigureOut">
              <a:rPr lang="fr-FR" smtClean="0"/>
              <a:t>19/12/2016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517548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1700" y="9517548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715A0F4-B062-4AC0-9A24-E53AE070D4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111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70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2BF0414-4BB0-4339-AD5C-F188A95A01D7}" type="datetimeFigureOut">
              <a:rPr lang="fr-FR" smtClean="0"/>
              <a:t>19/12/2016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817" y="4759644"/>
            <a:ext cx="5510530" cy="4509134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517548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700" y="9517548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4ABB6D7-8D59-47EF-A845-58AFA32BF7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411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9E7F-7A29-4BD4-8C13-8297A558A5E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3145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120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120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120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389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185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213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120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1713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025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531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3120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8355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>
                <a:solidFill>
                  <a:prstClr val="black"/>
                </a:solidFill>
              </a:rPr>
              <a:pPr/>
              <a:t>23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837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>
                <a:solidFill>
                  <a:prstClr val="black"/>
                </a:solidFill>
              </a:rPr>
              <a:pPr/>
              <a:t>24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295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>
                <a:solidFill>
                  <a:prstClr val="black"/>
                </a:solidFill>
              </a:rPr>
              <a:pPr/>
              <a:t>25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754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4629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7738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1204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1204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888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425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31204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9566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9566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1204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8355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1204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1204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1204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1204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1204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248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31204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078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3891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3891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2827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2827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2827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1204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1204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12042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532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4258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53253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86227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1204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12042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19012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12042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12042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120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835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835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120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B6D7-8D59-47EF-A845-58AFA32BF7B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120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8AA4-F38F-4200-9BEF-FD1CFEA089F3}" type="datetimeFigureOut">
              <a:rPr lang="fr-FR" smtClean="0"/>
              <a:t>19/12/2016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FDC4-DFC5-4FBB-B93F-493D276DD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73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8AA4-F38F-4200-9BEF-FD1CFEA089F3}" type="datetimeFigureOut">
              <a:rPr lang="fr-FR" smtClean="0"/>
              <a:t>19/12/2016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FDC4-DFC5-4FBB-B93F-493D276DD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045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8AA4-F38F-4200-9BEF-FD1CFEA089F3}" type="datetimeFigureOut">
              <a:rPr lang="fr-FR" smtClean="0"/>
              <a:t>19/12/2016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FDC4-DFC5-4FBB-B93F-493D276DD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78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8AA4-F38F-4200-9BEF-FD1CFEA089F3}" type="datetimeFigureOut">
              <a:rPr lang="fr-FR" smtClean="0"/>
              <a:t>19/12/2016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FDC4-DFC5-4FBB-B93F-493D276DD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87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8AA4-F38F-4200-9BEF-FD1CFEA089F3}" type="datetimeFigureOut">
              <a:rPr lang="fr-FR" smtClean="0"/>
              <a:t>19/12/2016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FDC4-DFC5-4FBB-B93F-493D276DD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98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8AA4-F38F-4200-9BEF-FD1CFEA089F3}" type="datetimeFigureOut">
              <a:rPr lang="fr-FR" smtClean="0"/>
              <a:t>19/12/2016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FDC4-DFC5-4FBB-B93F-493D276DD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57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8AA4-F38F-4200-9BEF-FD1CFEA089F3}" type="datetimeFigureOut">
              <a:rPr lang="fr-FR" smtClean="0"/>
              <a:t>19/12/2016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FDC4-DFC5-4FBB-B93F-493D276DD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56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8AA4-F38F-4200-9BEF-FD1CFEA089F3}" type="datetimeFigureOut">
              <a:rPr lang="fr-FR" smtClean="0"/>
              <a:t>19/12/2016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FDC4-DFC5-4FBB-B93F-493D276DD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57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8AA4-F38F-4200-9BEF-FD1CFEA089F3}" type="datetimeFigureOut">
              <a:rPr lang="fr-FR" smtClean="0"/>
              <a:t>19/12/2016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FDC4-DFC5-4FBB-B93F-493D276DD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37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8AA4-F38F-4200-9BEF-FD1CFEA089F3}" type="datetimeFigureOut">
              <a:rPr lang="fr-FR" smtClean="0"/>
              <a:t>19/12/2016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FDC4-DFC5-4FBB-B93F-493D276DD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20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8AA4-F38F-4200-9BEF-FD1CFEA089F3}" type="datetimeFigureOut">
              <a:rPr lang="fr-FR" smtClean="0"/>
              <a:t>19/12/2016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FDC4-DFC5-4FBB-B93F-493D276DD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5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08AA4-F38F-4200-9BEF-FD1CFEA089F3}" type="datetimeFigureOut">
              <a:rPr lang="fr-FR" smtClean="0"/>
              <a:t>19/12/2016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8FDC4-DFC5-4FBB-B93F-493D276DD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93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3275" y="3861048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Assemblée Générale du 09/12/2016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719115" y="1340768"/>
            <a:ext cx="576072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4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36004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TITUS CUP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M.A. THARREAU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259632" y="980728"/>
            <a:ext cx="6400800" cy="504056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Vainqueur Dames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1844824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fr-FR" sz="3200" b="1" dirty="0" smtClean="0">
              <a:solidFill>
                <a:schemeClr val="tx2"/>
              </a:solidFill>
            </a:endParaRPr>
          </a:p>
          <a:p>
            <a:pPr algn="ctr"/>
            <a:r>
              <a:rPr lang="fr-FR" sz="3200" b="1" dirty="0" smtClean="0">
                <a:solidFill>
                  <a:schemeClr val="tx2"/>
                </a:solidFill>
              </a:rPr>
              <a:t>1</a:t>
            </a:r>
            <a:r>
              <a:rPr lang="fr-FR" sz="2000" b="1" dirty="0" smtClean="0">
                <a:solidFill>
                  <a:schemeClr val="tx2"/>
                </a:solidFill>
              </a:rPr>
              <a:t>ère</a:t>
            </a:r>
            <a:r>
              <a:rPr lang="fr-FR" b="1" dirty="0" smtClean="0">
                <a:solidFill>
                  <a:schemeClr val="tx2"/>
                </a:solidFill>
              </a:rPr>
              <a:t> :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sz="3200" b="1" dirty="0" smtClean="0">
                <a:solidFill>
                  <a:schemeClr val="tx2"/>
                </a:solidFill>
              </a:rPr>
              <a:t>Sophie HUDE-TARBE de SAINT HARDOUIN</a:t>
            </a:r>
            <a:endParaRPr lang="fr-FR" sz="3200" b="1" dirty="0">
              <a:solidFill>
                <a:schemeClr val="tx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30116" y="2674206"/>
            <a:ext cx="5322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b="1" dirty="0" smtClean="0"/>
          </a:p>
          <a:p>
            <a:pPr algn="ctr"/>
            <a:endParaRPr lang="fr-FR" sz="2400" b="1" dirty="0"/>
          </a:p>
          <a:p>
            <a:pPr algn="ctr"/>
            <a:r>
              <a:rPr lang="fr-FR" sz="2400" b="1" dirty="0" smtClean="0"/>
              <a:t>(48,20 – 10 participations)</a:t>
            </a:r>
            <a:endParaRPr lang="fr-FR" sz="2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48564"/>
            <a:ext cx="262718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61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36004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TITUS CUP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M.A. THARREAU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259632" y="980728"/>
            <a:ext cx="6400800" cy="504056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Podium final messieurs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51520" y="1772816"/>
            <a:ext cx="5040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3</a:t>
            </a:r>
            <a:r>
              <a:rPr lang="fr-FR" sz="3200" b="1" baseline="30000" dirty="0"/>
              <a:t>ème</a:t>
            </a:r>
            <a:r>
              <a:rPr lang="fr-FR" sz="3200" dirty="0"/>
              <a:t> </a:t>
            </a:r>
            <a:r>
              <a:rPr lang="fr-FR" sz="3200" b="1" dirty="0" smtClean="0"/>
              <a:t>Michel VIGNAU</a:t>
            </a:r>
          </a:p>
          <a:p>
            <a:pPr algn="ctr"/>
            <a:r>
              <a:rPr lang="fr-FR" sz="2400" b="1" dirty="0" smtClean="0"/>
              <a:t>(43,98 – 26 participations !!!)</a:t>
            </a:r>
            <a:endParaRPr lang="fr-FR" sz="2400" b="1" dirty="0"/>
          </a:p>
          <a:p>
            <a:endParaRPr lang="fr-FR" sz="3200" b="1" dirty="0" smtClean="0"/>
          </a:p>
          <a:p>
            <a:endParaRPr lang="fr-FR" sz="3200" b="1" dirty="0"/>
          </a:p>
          <a:p>
            <a:endParaRPr lang="fr-FR" sz="3200" b="1" dirty="0"/>
          </a:p>
          <a:p>
            <a:r>
              <a:rPr lang="fr-FR" sz="3200" b="1" dirty="0"/>
              <a:t>2</a:t>
            </a:r>
            <a:r>
              <a:rPr lang="fr-FR" sz="3200" b="1" baseline="30000" dirty="0"/>
              <a:t>ème</a:t>
            </a:r>
            <a:r>
              <a:rPr lang="fr-FR" sz="3200" dirty="0"/>
              <a:t> </a:t>
            </a:r>
            <a:r>
              <a:rPr lang="fr-FR" sz="3200" b="1" dirty="0" smtClean="0"/>
              <a:t>François PETIT</a:t>
            </a:r>
          </a:p>
          <a:p>
            <a:r>
              <a:rPr lang="fr-FR" sz="3200" b="1" dirty="0"/>
              <a:t> </a:t>
            </a:r>
            <a:r>
              <a:rPr lang="fr-FR" sz="3200" b="1" dirty="0" smtClean="0"/>
              <a:t>      </a:t>
            </a:r>
            <a:r>
              <a:rPr lang="fr-FR" sz="2400" b="1" dirty="0" smtClean="0"/>
              <a:t>(48,67 – 12 participations)</a:t>
            </a:r>
            <a:endParaRPr lang="fr-FR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0782" y="1596504"/>
            <a:ext cx="2111698" cy="280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457" y="3861048"/>
            <a:ext cx="2408811" cy="259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36004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TITUS CUP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M.A. THARREAU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259632" y="980728"/>
            <a:ext cx="6400800" cy="504056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Vainqueur Messieurs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0" y="19888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tx2"/>
                </a:solidFill>
              </a:rPr>
              <a:t>1 er : Jean-Claude TERRENOIRE</a:t>
            </a:r>
            <a:endParaRPr lang="fr-FR" sz="3200" b="1" dirty="0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2955653"/>
            <a:ext cx="2639398" cy="328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-11010" y="3461381"/>
            <a:ext cx="529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(52,64 – 14 participations)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13314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36004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Week-ends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C. DELAUME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352928" cy="3456384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2 week-ends dans l’année</a:t>
            </a:r>
          </a:p>
          <a:p>
            <a:endParaRPr lang="fr-FR" sz="2800" b="1" dirty="0">
              <a:solidFill>
                <a:srgbClr val="002060"/>
              </a:solidFill>
            </a:endParaRPr>
          </a:p>
          <a:p>
            <a:pPr algn="l"/>
            <a:r>
              <a:rPr lang="fr-FR" sz="2800" b="1" dirty="0">
                <a:solidFill>
                  <a:srgbClr val="002060"/>
                </a:solidFill>
              </a:rPr>
              <a:t>46 membres GTT différents dont:</a:t>
            </a:r>
          </a:p>
          <a:p>
            <a:pPr algn="l"/>
            <a:r>
              <a:rPr lang="fr-FR" sz="2800" b="1" dirty="0">
                <a:solidFill>
                  <a:srgbClr val="002060"/>
                </a:solidFill>
              </a:rPr>
              <a:t>                                  13 qui sont venus aux 2 week-ends</a:t>
            </a:r>
          </a:p>
          <a:p>
            <a:pPr algn="l"/>
            <a:endParaRPr lang="fr-FR" sz="2800" b="1" dirty="0">
              <a:solidFill>
                <a:srgbClr val="002060"/>
              </a:solidFill>
            </a:endParaRPr>
          </a:p>
          <a:p>
            <a:pPr algn="l"/>
            <a:r>
              <a:rPr lang="fr-FR" sz="2800" b="1" dirty="0">
                <a:solidFill>
                  <a:srgbClr val="002060"/>
                </a:solidFill>
              </a:rPr>
              <a:t>23 hommes et 23 femmes - Index moyen: 24,3</a:t>
            </a:r>
          </a:p>
          <a:p>
            <a:pPr algn="l"/>
            <a:endParaRPr lang="fr-FR" sz="2800" b="1" dirty="0">
              <a:solidFill>
                <a:srgbClr val="002060"/>
              </a:solidFill>
            </a:endParaRPr>
          </a:p>
          <a:p>
            <a:pPr algn="l"/>
            <a:r>
              <a:rPr lang="fr-FR" sz="2800" b="1" dirty="0">
                <a:solidFill>
                  <a:srgbClr val="002060"/>
                </a:solidFill>
              </a:rPr>
              <a:t>d</a:t>
            </a:r>
            <a:r>
              <a:rPr lang="fr-FR" sz="2800" b="1" dirty="0" smtClean="0">
                <a:solidFill>
                  <a:srgbClr val="002060"/>
                </a:solidFill>
              </a:rPr>
              <a:t>es </a:t>
            </a:r>
            <a:r>
              <a:rPr lang="fr-FR" sz="2800" b="1" dirty="0">
                <a:solidFill>
                  <a:srgbClr val="002060"/>
                </a:solidFill>
              </a:rPr>
              <a:t>week-ends qui ont attiré des nouveaux joueurs :</a:t>
            </a:r>
          </a:p>
          <a:p>
            <a:pPr algn="l"/>
            <a:r>
              <a:rPr lang="fr-FR" sz="2800" b="1" dirty="0">
                <a:solidFill>
                  <a:srgbClr val="002060"/>
                </a:solidFill>
              </a:rPr>
              <a:t>                </a:t>
            </a:r>
            <a:r>
              <a:rPr lang="fr-FR" sz="2800" b="1" dirty="0" smtClean="0">
                <a:solidFill>
                  <a:srgbClr val="002060"/>
                </a:solidFill>
              </a:rPr>
              <a:t>6 </a:t>
            </a:r>
            <a:r>
              <a:rPr lang="fr-FR" sz="2800" b="1" dirty="0">
                <a:solidFill>
                  <a:srgbClr val="002060"/>
                </a:solidFill>
              </a:rPr>
              <a:t>ont participé pour la 1</a:t>
            </a:r>
            <a:r>
              <a:rPr lang="fr-FR" sz="2800" b="1" baseline="30000" dirty="0">
                <a:solidFill>
                  <a:srgbClr val="002060"/>
                </a:solidFill>
              </a:rPr>
              <a:t>ère</a:t>
            </a:r>
            <a:r>
              <a:rPr lang="fr-FR" sz="2800" b="1" dirty="0">
                <a:solidFill>
                  <a:srgbClr val="002060"/>
                </a:solidFill>
              </a:rPr>
              <a:t> fois à un week-end</a:t>
            </a:r>
          </a:p>
        </p:txBody>
      </p:sp>
    </p:spTree>
    <p:extLst>
      <p:ext uri="{BB962C8B-B14F-4D97-AF65-F5344CB8AC3E}">
        <p14:creationId xmlns:p14="http://schemas.microsoft.com/office/powerpoint/2010/main" val="384162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360040"/>
          </a:xfrm>
        </p:spPr>
        <p:txBody>
          <a:bodyPr>
            <a:no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Week-ends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C. DELAUME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115616" y="764704"/>
            <a:ext cx="6400800" cy="504056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2400" b="1" dirty="0">
                <a:solidFill>
                  <a:srgbClr val="002060"/>
                </a:solidFill>
              </a:rPr>
              <a:t>	</a:t>
            </a:r>
            <a:r>
              <a:rPr lang="fr-FR" sz="2800" b="1" dirty="0">
                <a:solidFill>
                  <a:srgbClr val="002060"/>
                </a:solidFill>
              </a:rPr>
              <a:t>La Champagne Nord : 14 et 15 mai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11560" y="1340768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000" b="1" dirty="0">
              <a:solidFill>
                <a:srgbClr val="002060"/>
              </a:solidFill>
            </a:endParaRPr>
          </a:p>
          <a:p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1546599" y="1228690"/>
            <a:ext cx="1657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Golf de Reims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292080" y="1196752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Golf du Val Secret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143784" y="5286399"/>
            <a:ext cx="274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</a:rPr>
              <a:t>   29 participants</a:t>
            </a:r>
          </a:p>
        </p:txBody>
      </p:sp>
      <p:pic>
        <p:nvPicPr>
          <p:cNvPr id="12" name="Picture 2" descr="C:\Users\Catherine\Documents\Golf Tee Time\WEEK-ENDS\2016\Champagne\Golf de Reims\GolfReimsClubHouseFairwa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23" y="1628800"/>
            <a:ext cx="3011398" cy="209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73" y="1628800"/>
            <a:ext cx="3059358" cy="211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367" y="3832352"/>
            <a:ext cx="4597417" cy="254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91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360040"/>
          </a:xfrm>
        </p:spPr>
        <p:txBody>
          <a:bodyPr>
            <a:normAutofit fontScale="90000"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Week-ends</a:t>
            </a:r>
            <a:r>
              <a:rPr lang="fr-FR" b="1" dirty="0">
                <a:solidFill>
                  <a:srgbClr val="FF0000"/>
                </a:solidFill>
              </a:rPr>
              <a:t>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20668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C. DELAUME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259632" y="620688"/>
            <a:ext cx="6400800" cy="504056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Omaha Beach : 24-25 septembre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99591" y="1118249"/>
            <a:ext cx="317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Parcours Le Manoir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220072" y="1118249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Parcours</a:t>
            </a:r>
            <a:r>
              <a:rPr lang="fr-FR" dirty="0"/>
              <a:t> La Mer</a:t>
            </a:r>
          </a:p>
        </p:txBody>
      </p:sp>
      <p:pic>
        <p:nvPicPr>
          <p:cNvPr id="6" name="Picture 3" descr="C:\Users\Catherine\Documents\Golf Tee Time\WEEK-ENDS\2016\OmahaBeach\GolfOmahaBeach-Panora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74429"/>
            <a:ext cx="3168352" cy="196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www.golfomahabeach.fr/wp-content/uploads/2014/12/air-8_manoi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54948"/>
            <a:ext cx="3170339" cy="198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2159" y="5026817"/>
            <a:ext cx="2880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</a:rPr>
              <a:t>30 participants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193" y="3717031"/>
            <a:ext cx="4067951" cy="261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34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640960" cy="36004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Voyage Printemps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tx2"/>
                </a:solidFill>
              </a:rPr>
              <a:t>D. </a:t>
            </a:r>
            <a:r>
              <a:rPr lang="fr-FR" sz="1200" b="1" dirty="0">
                <a:solidFill>
                  <a:schemeClr val="tx2"/>
                </a:solidFill>
              </a:rPr>
              <a:t>LAGARIGUE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445" y="3284984"/>
            <a:ext cx="30803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20 membres GTT golfeurs                                    </a:t>
            </a:r>
          </a:p>
          <a:p>
            <a:pPr algn="ctr"/>
            <a:endParaRPr lang="fr-FR" sz="2000" b="1" dirty="0">
              <a:solidFill>
                <a:srgbClr val="002060"/>
              </a:solidFill>
            </a:endParaRPr>
          </a:p>
          <a:p>
            <a:pPr algn="ctr"/>
            <a:r>
              <a:rPr lang="fr-FR" sz="2000" b="1" dirty="0">
                <a:solidFill>
                  <a:srgbClr val="002060"/>
                </a:solidFill>
              </a:rPr>
              <a:t>2 accompagnants</a:t>
            </a:r>
          </a:p>
          <a:p>
            <a:pPr algn="ctr"/>
            <a:endParaRPr lang="fr-FR" sz="2000" b="1" dirty="0">
              <a:solidFill>
                <a:srgbClr val="002060"/>
              </a:solidFill>
            </a:endParaRPr>
          </a:p>
          <a:p>
            <a:pPr algn="ctr"/>
            <a:endParaRPr lang="fr-FR" sz="2000" b="1" dirty="0">
              <a:solidFill>
                <a:srgbClr val="002060"/>
              </a:solidFill>
            </a:endParaRPr>
          </a:p>
          <a:p>
            <a:pPr algn="ctr"/>
            <a:r>
              <a:rPr lang="fr-FR" sz="2000" b="1" dirty="0">
                <a:solidFill>
                  <a:srgbClr val="002060"/>
                </a:solidFill>
              </a:rPr>
              <a:t>10 hommes et 12 femmes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105273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</a:rPr>
              <a:t>Charente 07-11 juin</a:t>
            </a:r>
            <a:endParaRPr lang="fr-FR" sz="3600" b="1" dirty="0">
              <a:solidFill>
                <a:srgbClr val="00206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16832"/>
            <a:ext cx="576064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7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640960" cy="50405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Voyages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B. ANDRIOT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251520" y="1448780"/>
            <a:ext cx="8640960" cy="504056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Canaries </a:t>
            </a:r>
            <a:r>
              <a:rPr lang="fr-FR" b="1" dirty="0" smtClean="0">
                <a:solidFill>
                  <a:srgbClr val="002060"/>
                </a:solidFill>
              </a:rPr>
              <a:t>01-08 </a:t>
            </a:r>
            <a:r>
              <a:rPr lang="fr-FR" b="1" dirty="0">
                <a:solidFill>
                  <a:srgbClr val="002060"/>
                </a:solidFill>
              </a:rPr>
              <a:t>octobre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1519" y="3669804"/>
            <a:ext cx="3456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</a:rPr>
              <a:t>20 membres GTT </a:t>
            </a:r>
            <a:r>
              <a:rPr lang="fr-FR" sz="2000" b="1" dirty="0" smtClean="0">
                <a:solidFill>
                  <a:srgbClr val="002060"/>
                </a:solidFill>
              </a:rPr>
              <a:t>golfeurs                                   </a:t>
            </a:r>
            <a:endParaRPr lang="fr-FR" sz="2000" b="1" dirty="0">
              <a:solidFill>
                <a:srgbClr val="002060"/>
              </a:solidFill>
            </a:endParaRPr>
          </a:p>
          <a:p>
            <a:endParaRPr lang="fr-FR" sz="2000" b="1" dirty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</a:rPr>
              <a:t>3 </a:t>
            </a:r>
            <a:r>
              <a:rPr lang="fr-FR" sz="2000" b="1" dirty="0">
                <a:solidFill>
                  <a:srgbClr val="002060"/>
                </a:solidFill>
              </a:rPr>
              <a:t>accompagnants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04898"/>
            <a:ext cx="5562981" cy="354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1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44624"/>
            <a:ext cx="8640960" cy="1470025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Grand Prix 2016</a:t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sz="3600" b="1" dirty="0">
                <a:solidFill>
                  <a:srgbClr val="008A3E"/>
                </a:solidFill>
              </a:rPr>
              <a:t>Golf National – Aigle</a:t>
            </a:r>
            <a:br>
              <a:rPr lang="fr-FR" sz="3600" b="1" dirty="0">
                <a:solidFill>
                  <a:srgbClr val="008A3E"/>
                </a:solidFill>
              </a:rPr>
            </a:br>
            <a:r>
              <a:rPr lang="fr-FR" sz="3100" b="1" dirty="0">
                <a:solidFill>
                  <a:srgbClr val="0070C0"/>
                </a:solidFill>
              </a:rPr>
              <a:t>17 – 18 juin 2016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3659705"/>
            <a:ext cx="5400600" cy="2361584"/>
          </a:xfrm>
        </p:spPr>
        <p:txBody>
          <a:bodyPr>
            <a:normAutofit/>
          </a:bodyPr>
          <a:lstStyle/>
          <a:p>
            <a:pPr algn="just"/>
            <a:r>
              <a:rPr lang="fr-FR" sz="2400" b="1" dirty="0" smtClean="0">
                <a:solidFill>
                  <a:srgbClr val="0070C0"/>
                </a:solidFill>
              </a:rPr>
              <a:t>Vendredi </a:t>
            </a:r>
            <a:r>
              <a:rPr lang="fr-FR" sz="2400" b="1" dirty="0"/>
              <a:t>: </a:t>
            </a:r>
            <a:r>
              <a:rPr lang="fr-FR" sz="2400" b="1" dirty="0">
                <a:solidFill>
                  <a:srgbClr val="FF0000"/>
                </a:solidFill>
              </a:rPr>
              <a:t>34</a:t>
            </a:r>
            <a:r>
              <a:rPr lang="fr-FR" sz="2400" b="1" dirty="0"/>
              <a:t> participants  </a:t>
            </a:r>
            <a:r>
              <a:rPr lang="fr-FR" sz="2400" b="1" dirty="0" smtClean="0"/>
              <a:t>mais</a:t>
            </a:r>
          </a:p>
          <a:p>
            <a:pPr algn="just"/>
            <a:r>
              <a:rPr lang="fr-FR" sz="2400" b="1" dirty="0" smtClean="0"/>
              <a:t>partie </a:t>
            </a:r>
            <a:r>
              <a:rPr lang="fr-FR" sz="2400" b="1" dirty="0"/>
              <a:t>interrompue au bout de 9 trous pour tous</a:t>
            </a:r>
            <a:r>
              <a:rPr lang="fr-FR" sz="2400" b="1" dirty="0" smtClean="0"/>
              <a:t>.…</a:t>
            </a:r>
          </a:p>
          <a:p>
            <a:pPr algn="just"/>
            <a:endParaRPr lang="fr-FR" sz="1600" b="1" dirty="0"/>
          </a:p>
          <a:p>
            <a:pPr algn="l"/>
            <a:r>
              <a:rPr lang="fr-FR" sz="2400" b="1" dirty="0">
                <a:solidFill>
                  <a:srgbClr val="0070C0"/>
                </a:solidFill>
              </a:rPr>
              <a:t>Samedi </a:t>
            </a:r>
            <a:r>
              <a:rPr lang="fr-FR" sz="2400" b="1" dirty="0"/>
              <a:t>: </a:t>
            </a:r>
            <a:r>
              <a:rPr lang="fr-FR" sz="2400" b="1" dirty="0">
                <a:solidFill>
                  <a:srgbClr val="FF0000"/>
                </a:solidFill>
              </a:rPr>
              <a:t>16</a:t>
            </a:r>
            <a:r>
              <a:rPr lang="fr-FR" sz="2400" b="1" dirty="0"/>
              <a:t> joueurs rejouent </a:t>
            </a:r>
            <a:r>
              <a:rPr lang="fr-FR" sz="2400" b="1" dirty="0" smtClean="0"/>
              <a:t>dans </a:t>
            </a:r>
            <a:r>
              <a:rPr lang="fr-FR" sz="2400" b="1" dirty="0"/>
              <a:t>de </a:t>
            </a:r>
            <a:r>
              <a:rPr lang="fr-FR" sz="2400" b="1" dirty="0" smtClean="0"/>
              <a:t>relatives bonnes </a:t>
            </a:r>
            <a:r>
              <a:rPr lang="fr-FR" sz="2400" b="1" dirty="0"/>
              <a:t>conditions. </a:t>
            </a:r>
          </a:p>
          <a:p>
            <a:pPr algn="just"/>
            <a:endParaRPr lang="fr-FR" sz="3600" b="1" dirty="0"/>
          </a:p>
          <a:p>
            <a:pPr algn="l"/>
            <a:endParaRPr lang="fr-FR" sz="2800" b="1" dirty="0"/>
          </a:p>
          <a:p>
            <a:endParaRPr lang="fr-FR" sz="2800" b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89501"/>
            <a:ext cx="7499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276715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395536" y="4869160"/>
            <a:ext cx="8496944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710084" y="6529060"/>
            <a:ext cx="12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tx2"/>
                </a:solidFill>
              </a:rPr>
              <a:t>D. LAGARIGUE</a:t>
            </a:r>
            <a:endParaRPr lang="fr-FR" sz="1200" b="1" dirty="0">
              <a:solidFill>
                <a:schemeClr val="tx2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95" y="273675"/>
            <a:ext cx="1652394" cy="315532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059832" y="2065307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Conditions météo exceptionnelles et inhabituelles pour un mois </a:t>
            </a:r>
            <a:r>
              <a:rPr lang="fr-FR" sz="2400" b="1" dirty="0" smtClean="0">
                <a:solidFill>
                  <a:schemeClr val="bg1">
                    <a:lumMod val="65000"/>
                  </a:schemeClr>
                </a:solidFill>
              </a:rPr>
              <a:t>de juin : </a:t>
            </a:r>
          </a:p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déluges et terrain détrempé !!!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5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11579"/>
            <a:ext cx="2454188" cy="329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Grand Prix 2016</a:t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sz="3600" b="1" dirty="0">
                <a:solidFill>
                  <a:srgbClr val="008A3E"/>
                </a:solidFill>
              </a:rPr>
              <a:t>Golf National – Aigle</a:t>
            </a:r>
            <a:br>
              <a:rPr lang="fr-FR" sz="3600" b="1" dirty="0">
                <a:solidFill>
                  <a:srgbClr val="008A3E"/>
                </a:solidFill>
              </a:rPr>
            </a:br>
            <a:r>
              <a:rPr lang="fr-FR" sz="3100" b="1" dirty="0">
                <a:solidFill>
                  <a:srgbClr val="0070C0"/>
                </a:solidFill>
              </a:rPr>
              <a:t>17 – 18 juin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89501"/>
            <a:ext cx="7499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1520" y="1484784"/>
            <a:ext cx="61206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3</a:t>
            </a:r>
            <a:r>
              <a:rPr lang="fr-FR" sz="2800" b="1" baseline="30000" dirty="0">
                <a:solidFill>
                  <a:srgbClr val="002060"/>
                </a:solidFill>
              </a:rPr>
              <a:t>ème </a:t>
            </a:r>
            <a:r>
              <a:rPr lang="fr-FR" sz="2800" b="1" dirty="0">
                <a:solidFill>
                  <a:srgbClr val="002060"/>
                </a:solidFill>
              </a:rPr>
              <a:t>: François de WAROQUIER</a:t>
            </a:r>
          </a:p>
          <a:p>
            <a:endParaRPr lang="fr-FR" sz="2000" b="1" dirty="0">
              <a:solidFill>
                <a:srgbClr val="002060"/>
              </a:solidFill>
            </a:endParaRPr>
          </a:p>
          <a:p>
            <a:r>
              <a:rPr lang="fr-FR" sz="2800" b="1" dirty="0">
                <a:solidFill>
                  <a:srgbClr val="002060"/>
                </a:solidFill>
              </a:rPr>
              <a:t>2</a:t>
            </a:r>
            <a:r>
              <a:rPr lang="fr-FR" sz="2800" b="1" baseline="30000" dirty="0">
                <a:solidFill>
                  <a:srgbClr val="002060"/>
                </a:solidFill>
              </a:rPr>
              <a:t>ème </a:t>
            </a:r>
            <a:r>
              <a:rPr lang="fr-FR" sz="2800" b="1" dirty="0">
                <a:solidFill>
                  <a:srgbClr val="002060"/>
                </a:solidFill>
              </a:rPr>
              <a:t>: Philippe BELIN</a:t>
            </a:r>
          </a:p>
          <a:p>
            <a:endParaRPr lang="fr-FR" sz="2800" b="1" dirty="0">
              <a:solidFill>
                <a:srgbClr val="002060"/>
              </a:solidFill>
            </a:endParaRPr>
          </a:p>
          <a:p>
            <a:endParaRPr lang="fr-FR" sz="2800" b="1" dirty="0">
              <a:solidFill>
                <a:srgbClr val="002060"/>
              </a:solidFill>
            </a:endParaRPr>
          </a:p>
          <a:p>
            <a:endParaRPr lang="fr-FR" sz="2800" b="1" dirty="0">
              <a:solidFill>
                <a:srgbClr val="00206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2157175"/>
            <a:ext cx="2808312" cy="324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13" y="2823612"/>
            <a:ext cx="2685835" cy="344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743310" y="6466923"/>
            <a:ext cx="140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tx2"/>
                </a:solidFill>
              </a:rPr>
              <a:t>D. LAGARIGUE</a:t>
            </a:r>
            <a:endParaRPr lang="fr-FR" sz="1200" b="1" dirty="0">
              <a:solidFill>
                <a:schemeClr val="tx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80114"/>
            <a:ext cx="7499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491881" y="5733256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Vainqueur :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r>
              <a:rPr lang="fr-FR" b="1" dirty="0" smtClean="0">
                <a:solidFill>
                  <a:srgbClr val="002060"/>
                </a:solidFill>
              </a:rPr>
              <a:t>    </a:t>
            </a:r>
            <a:r>
              <a:rPr lang="fr-FR" sz="3200" b="1" dirty="0" smtClean="0">
                <a:solidFill>
                  <a:srgbClr val="FF0000"/>
                </a:solidFill>
              </a:rPr>
              <a:t>Alain </a:t>
            </a:r>
            <a:r>
              <a:rPr lang="fr-FR" sz="3200" b="1" dirty="0">
                <a:solidFill>
                  <a:srgbClr val="FF0000"/>
                </a:solidFill>
              </a:rPr>
              <a:t>YOUNES</a:t>
            </a:r>
          </a:p>
        </p:txBody>
      </p:sp>
    </p:spTree>
    <p:extLst>
      <p:ext uri="{BB962C8B-B14F-4D97-AF65-F5344CB8AC3E}">
        <p14:creationId xmlns:p14="http://schemas.microsoft.com/office/powerpoint/2010/main" val="208602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36004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Ordre du jour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P. REVAULT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>
          <a:xfrm>
            <a:off x="366470" y="1196752"/>
            <a:ext cx="832033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fr-FR" sz="2400" b="1" dirty="0">
                <a:solidFill>
                  <a:schemeClr val="tx1"/>
                </a:solidFill>
              </a:rPr>
              <a:t>Rapport moral du Président sur l’exercice 2016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b="1" dirty="0">
                <a:solidFill>
                  <a:schemeClr val="tx1"/>
                </a:solidFill>
              </a:rPr>
              <a:t>Approbation du rapport moral du Président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b="1" dirty="0">
                <a:solidFill>
                  <a:schemeClr val="tx1"/>
                </a:solidFill>
              </a:rPr>
              <a:t>Lecture et approbation du rapport financier relatif à l’exercice du 1/11/2015 au 31/10/2016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b="1" dirty="0">
                <a:solidFill>
                  <a:schemeClr val="tx1"/>
                </a:solidFill>
              </a:rPr>
              <a:t>Quitus au Trésorier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b="1" dirty="0">
                <a:solidFill>
                  <a:schemeClr val="tx1"/>
                </a:solidFill>
              </a:rPr>
              <a:t>Perspectives pour 2017  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b="1" dirty="0">
                <a:solidFill>
                  <a:schemeClr val="tx1"/>
                </a:solidFill>
              </a:rPr>
              <a:t>Fixation du montant de la cotisation annuelle à 50€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b="1" dirty="0">
                <a:solidFill>
                  <a:schemeClr val="tx1"/>
                </a:solidFill>
              </a:rPr>
              <a:t>Approbation du budget exercice 2015 – 2016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b="1" dirty="0">
                <a:solidFill>
                  <a:schemeClr val="tx1"/>
                </a:solidFill>
              </a:rPr>
              <a:t>Election des Administrateurs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b="1" dirty="0">
                <a:solidFill>
                  <a:schemeClr val="tx1"/>
                </a:solidFill>
              </a:rPr>
              <a:t>Questions diverses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7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640960" cy="504056"/>
          </a:xfrm>
        </p:spPr>
        <p:txBody>
          <a:bodyPr>
            <a:normAutofit fontScale="90000"/>
          </a:bodyPr>
          <a:lstStyle/>
          <a:p>
            <a:r>
              <a:rPr lang="fr-FR" b="1" dirty="0" err="1">
                <a:solidFill>
                  <a:srgbClr val="FF0000"/>
                </a:solidFill>
              </a:rPr>
              <a:t>MatchPlay</a:t>
            </a:r>
            <a:r>
              <a:rPr lang="fr-FR" b="1" dirty="0">
                <a:solidFill>
                  <a:srgbClr val="FF0000"/>
                </a:solidFill>
              </a:rPr>
              <a:t>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S. GRUNWALD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71600" y="1981335"/>
            <a:ext cx="2814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32 participants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1520" y="3038862"/>
            <a:ext cx="4680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François PETIT</a:t>
            </a:r>
          </a:p>
          <a:p>
            <a:r>
              <a:rPr lang="fr-FR" sz="2400" b="1" dirty="0">
                <a:solidFill>
                  <a:srgbClr val="002060"/>
                </a:solidFill>
              </a:rPr>
              <a:t>                </a:t>
            </a:r>
          </a:p>
          <a:p>
            <a:pPr lvl="3"/>
            <a:r>
              <a:rPr lang="fr-FR" sz="2400" dirty="0">
                <a:solidFill>
                  <a:srgbClr val="002060"/>
                </a:solidFill>
              </a:rPr>
              <a:t>est battu en finale par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475656" y="4869160"/>
            <a:ext cx="3958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Sylvain GRUNWALD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15" y="1772816"/>
            <a:ext cx="2669567" cy="400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8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640960" cy="50405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Compétitions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1285309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30</a:t>
            </a:r>
            <a:r>
              <a:rPr lang="fr-FR" sz="2400" b="1" dirty="0">
                <a:solidFill>
                  <a:srgbClr val="002060"/>
                </a:solidFill>
              </a:rPr>
              <a:t> </a:t>
            </a:r>
            <a:r>
              <a:rPr lang="fr-FR" sz="2400" b="1" dirty="0">
                <a:solidFill>
                  <a:srgbClr val="FF0000"/>
                </a:solidFill>
              </a:rPr>
              <a:t>membres</a:t>
            </a:r>
            <a:r>
              <a:rPr lang="fr-FR" sz="2400" b="1" dirty="0">
                <a:solidFill>
                  <a:srgbClr val="002060"/>
                </a:solidFill>
              </a:rPr>
              <a:t> ont participé à l’équipe de GOLF TEE TIME </a:t>
            </a:r>
          </a:p>
          <a:p>
            <a:pPr algn="ctr"/>
            <a:r>
              <a:rPr lang="fr-FR" sz="2400" b="1" dirty="0">
                <a:solidFill>
                  <a:srgbClr val="002060"/>
                </a:solidFill>
              </a:rPr>
              <a:t>dans deux compétitions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3092" y="2709788"/>
            <a:ext cx="5537816" cy="316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983691" y="6511791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1">
                    <a:lumMod val="75000"/>
                  </a:schemeClr>
                </a:solidFill>
              </a:rPr>
              <a:t>F. PETIT</a:t>
            </a:r>
          </a:p>
        </p:txBody>
      </p:sp>
    </p:spTree>
    <p:extLst>
      <p:ext uri="{BB962C8B-B14F-4D97-AF65-F5344CB8AC3E}">
        <p14:creationId xmlns:p14="http://schemas.microsoft.com/office/powerpoint/2010/main" val="398904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640960" cy="432048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Parcours joués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251520" y="1700808"/>
            <a:ext cx="8640960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259632" y="980728"/>
            <a:ext cx="6400800" cy="504056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63552" y="1844824"/>
            <a:ext cx="335246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00B050"/>
                </a:solidFill>
              </a:rPr>
              <a:t>St. Marc</a:t>
            </a:r>
          </a:p>
          <a:p>
            <a:pPr lvl="0"/>
            <a:r>
              <a:rPr lang="fr-FR" sz="2800" b="1" dirty="0">
                <a:solidFill>
                  <a:srgbClr val="00B050"/>
                </a:solidFill>
              </a:rPr>
              <a:t>Aigle</a:t>
            </a:r>
            <a:r>
              <a:rPr lang="fr-FR" sz="2000" b="1" dirty="0">
                <a:solidFill>
                  <a:srgbClr val="00B050"/>
                </a:solidFill>
              </a:rPr>
              <a:t>  </a:t>
            </a:r>
          </a:p>
          <a:p>
            <a:pPr lvl="0"/>
            <a:r>
              <a:rPr lang="fr-FR" sz="2800" b="1" dirty="0" err="1">
                <a:solidFill>
                  <a:srgbClr val="00B050"/>
                </a:solidFill>
              </a:rPr>
              <a:t>Villennes</a:t>
            </a:r>
            <a:r>
              <a:rPr lang="fr-FR" sz="2800" b="1" dirty="0">
                <a:solidFill>
                  <a:srgbClr val="00B050"/>
                </a:solidFill>
              </a:rPr>
              <a:t> </a:t>
            </a:r>
          </a:p>
          <a:p>
            <a:pPr lvl="0"/>
            <a:r>
              <a:rPr lang="fr-FR" sz="2800" b="1" dirty="0">
                <a:solidFill>
                  <a:srgbClr val="00B050"/>
                </a:solidFill>
              </a:rPr>
              <a:t>Guerville </a:t>
            </a:r>
          </a:p>
          <a:p>
            <a:pPr lvl="0"/>
            <a:r>
              <a:rPr lang="fr-FR" sz="2800" b="1" dirty="0">
                <a:solidFill>
                  <a:srgbClr val="00B050"/>
                </a:solidFill>
              </a:rPr>
              <a:t>St Quentin en Y Tremblay</a:t>
            </a:r>
          </a:p>
          <a:p>
            <a:pPr lvl="0"/>
            <a:r>
              <a:rPr lang="fr-FR" sz="2800" b="1" dirty="0"/>
              <a:t> </a:t>
            </a:r>
          </a:p>
          <a:p>
            <a:r>
              <a:rPr lang="fr-FR" dirty="0"/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076056" y="1868718"/>
            <a:ext cx="2683748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800" b="1" dirty="0" err="1">
                <a:solidFill>
                  <a:srgbClr val="00B050"/>
                </a:solidFill>
              </a:rPr>
              <a:t>Feucherolles</a:t>
            </a:r>
            <a:endParaRPr lang="fr-FR" sz="2800" b="1" dirty="0">
              <a:solidFill>
                <a:srgbClr val="00B050"/>
              </a:solidFill>
            </a:endParaRPr>
          </a:p>
          <a:p>
            <a:pPr lvl="0"/>
            <a:r>
              <a:rPr lang="fr-FR" sz="2800" b="1" dirty="0">
                <a:solidFill>
                  <a:srgbClr val="00B050"/>
                </a:solidFill>
              </a:rPr>
              <a:t>Boucles de Seine</a:t>
            </a:r>
          </a:p>
          <a:p>
            <a:pPr lvl="0"/>
            <a:r>
              <a:rPr lang="fr-FR" sz="2800" b="1" dirty="0">
                <a:solidFill>
                  <a:srgbClr val="00B050"/>
                </a:solidFill>
              </a:rPr>
              <a:t>Marivaux</a:t>
            </a:r>
          </a:p>
          <a:p>
            <a:pPr lvl="0"/>
            <a:r>
              <a:rPr lang="fr-FR" sz="2800" b="1" dirty="0" err="1">
                <a:solidFill>
                  <a:srgbClr val="00B050"/>
                </a:solidFill>
              </a:rPr>
              <a:t>Seraincourt</a:t>
            </a:r>
            <a:endParaRPr lang="fr-FR" sz="2800" b="1" dirty="0">
              <a:solidFill>
                <a:srgbClr val="00B050"/>
              </a:solidFill>
            </a:endParaRPr>
          </a:p>
          <a:p>
            <a:pPr lvl="0"/>
            <a:r>
              <a:rPr lang="fr-FR" sz="2800" b="1" dirty="0">
                <a:solidFill>
                  <a:srgbClr val="00B050"/>
                </a:solidFill>
              </a:rPr>
              <a:t>Vaucouleurs</a:t>
            </a:r>
          </a:p>
          <a:p>
            <a:pPr lvl="0"/>
            <a:r>
              <a:rPr lang="fr-FR" sz="2800" b="1" dirty="0" err="1">
                <a:solidFill>
                  <a:srgbClr val="00B050"/>
                </a:solidFill>
              </a:rPr>
              <a:t>Gadancourt</a:t>
            </a:r>
            <a:endParaRPr lang="fr-FR" sz="2800" b="1" dirty="0">
              <a:solidFill>
                <a:srgbClr val="00B050"/>
              </a:solidFill>
            </a:endParaRP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8028384" y="645333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1">
                    <a:lumMod val="75000"/>
                  </a:schemeClr>
                </a:solidFill>
              </a:rPr>
              <a:t>F. PETIT</a:t>
            </a:r>
          </a:p>
        </p:txBody>
      </p:sp>
    </p:spTree>
    <p:extLst>
      <p:ext uri="{BB962C8B-B14F-4D97-AF65-F5344CB8AC3E}">
        <p14:creationId xmlns:p14="http://schemas.microsoft.com/office/powerpoint/2010/main" val="29800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640960" cy="50405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Compétitions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1284034"/>
            <a:ext cx="864096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CIDFA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/>
              <a:t>(Challenge IDF Associatif)</a:t>
            </a: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sz="2000" dirty="0" smtClean="0">
              <a:solidFill>
                <a:prstClr val="black"/>
              </a:solidFill>
            </a:endParaRPr>
          </a:p>
          <a:p>
            <a:r>
              <a:rPr lang="fr-FR" sz="2000" dirty="0" smtClean="0">
                <a:solidFill>
                  <a:prstClr val="black"/>
                </a:solidFill>
              </a:rPr>
              <a:t>6 </a:t>
            </a:r>
            <a:r>
              <a:rPr lang="fr-FR" sz="2000" dirty="0">
                <a:solidFill>
                  <a:prstClr val="black"/>
                </a:solidFill>
              </a:rPr>
              <a:t>associations : </a:t>
            </a:r>
            <a:r>
              <a:rPr lang="fr-FR" sz="2000" b="1" dirty="0">
                <a:solidFill>
                  <a:prstClr val="black"/>
                </a:solidFill>
              </a:rPr>
              <a:t>AAEM</a:t>
            </a:r>
            <a:r>
              <a:rPr lang="fr-FR" sz="2000" dirty="0">
                <a:solidFill>
                  <a:prstClr val="black"/>
                </a:solidFill>
              </a:rPr>
              <a:t> Association des Anciens de l’Espace et du M</a:t>
            </a:r>
          </a:p>
          <a:p>
            <a:r>
              <a:rPr lang="fr-FR" sz="2000" dirty="0">
                <a:solidFill>
                  <a:prstClr val="black"/>
                </a:solidFill>
              </a:rPr>
              <a:t>     	             </a:t>
            </a:r>
            <a:r>
              <a:rPr lang="fr-FR" sz="2000" b="1" dirty="0">
                <a:solidFill>
                  <a:prstClr val="black"/>
                </a:solidFill>
              </a:rPr>
              <a:t>GCJJ </a:t>
            </a:r>
            <a:r>
              <a:rPr lang="fr-FR" sz="2000" dirty="0">
                <a:solidFill>
                  <a:prstClr val="black"/>
                </a:solidFill>
              </a:rPr>
              <a:t>Golf Club de Jouy en </a:t>
            </a:r>
            <a:r>
              <a:rPr lang="fr-FR" sz="2000" dirty="0" err="1">
                <a:solidFill>
                  <a:prstClr val="black"/>
                </a:solidFill>
              </a:rPr>
              <a:t>Josas</a:t>
            </a:r>
            <a:endParaRPr lang="fr-FR" sz="2000" dirty="0">
              <a:solidFill>
                <a:prstClr val="black"/>
              </a:solidFill>
            </a:endParaRPr>
          </a:p>
          <a:p>
            <a:r>
              <a:rPr lang="fr-FR" sz="2000" b="1" dirty="0">
                <a:solidFill>
                  <a:srgbClr val="FF0000"/>
                </a:solidFill>
              </a:rPr>
              <a:t>	             </a:t>
            </a:r>
            <a:r>
              <a:rPr lang="fr-FR" sz="2000" b="1" dirty="0">
                <a:solidFill>
                  <a:prstClr val="black"/>
                </a:solidFill>
              </a:rPr>
              <a:t>BDS </a:t>
            </a:r>
            <a:r>
              <a:rPr lang="fr-FR" sz="2000" dirty="0">
                <a:solidFill>
                  <a:prstClr val="black"/>
                </a:solidFill>
              </a:rPr>
              <a:t>Association du Golf des Boucles de Seine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	             </a:t>
            </a:r>
            <a:r>
              <a:rPr lang="fr-FR" sz="2000" b="1" dirty="0">
                <a:solidFill>
                  <a:prstClr val="black"/>
                </a:solidFill>
              </a:rPr>
              <a:t>ESR </a:t>
            </a:r>
            <a:r>
              <a:rPr lang="fr-FR" sz="2000" dirty="0">
                <a:solidFill>
                  <a:prstClr val="black"/>
                </a:solidFill>
              </a:rPr>
              <a:t>Entente Sportive Renault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	             </a:t>
            </a:r>
            <a:r>
              <a:rPr lang="fr-FR" sz="2000" b="1" dirty="0">
                <a:solidFill>
                  <a:prstClr val="black"/>
                </a:solidFill>
              </a:rPr>
              <a:t>GDY </a:t>
            </a:r>
            <a:r>
              <a:rPr lang="fr-FR" sz="2000" dirty="0">
                <a:solidFill>
                  <a:prstClr val="black"/>
                </a:solidFill>
              </a:rPr>
              <a:t>Golf de l’Yvette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	             </a:t>
            </a:r>
            <a:r>
              <a:rPr lang="fr-FR" sz="2000" b="1" dirty="0">
                <a:solidFill>
                  <a:prstClr val="black"/>
                </a:solidFill>
              </a:rPr>
              <a:t>GTT </a:t>
            </a:r>
            <a:r>
              <a:rPr lang="fr-FR" sz="2000" dirty="0">
                <a:solidFill>
                  <a:prstClr val="black"/>
                </a:solidFill>
              </a:rPr>
              <a:t>Golf Tee Time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79276" y="3142953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    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625" y="4797152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</a:rPr>
              <a:t>Résultat : GTT 4</a:t>
            </a:r>
            <a:r>
              <a:rPr lang="fr-FR" sz="3200" b="1" baseline="30000" dirty="0">
                <a:solidFill>
                  <a:srgbClr val="002060"/>
                </a:solidFill>
              </a:rPr>
              <a:t>ème</a:t>
            </a:r>
            <a:endParaRPr lang="fr-FR" sz="3200" b="1" dirty="0">
              <a:solidFill>
                <a:prstClr val="black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124665" y="6481013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1">
                    <a:lumMod val="75000"/>
                  </a:schemeClr>
                </a:solidFill>
              </a:rPr>
              <a:t>F. PETIT</a:t>
            </a:r>
          </a:p>
        </p:txBody>
      </p:sp>
    </p:spTree>
    <p:extLst>
      <p:ext uri="{BB962C8B-B14F-4D97-AF65-F5344CB8AC3E}">
        <p14:creationId xmlns:p14="http://schemas.microsoft.com/office/powerpoint/2010/main" val="98122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36004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Compétitions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7956376" cy="462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79276" y="3142953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  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1520" y="1647248"/>
            <a:ext cx="852718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RFST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sz="2000" dirty="0">
                <a:solidFill>
                  <a:prstClr val="black"/>
                </a:solidFill>
              </a:rPr>
              <a:t>(</a:t>
            </a:r>
            <a:r>
              <a:rPr lang="fr-FR" sz="2000" dirty="0" smtClean="0">
                <a:solidFill>
                  <a:prstClr val="black"/>
                </a:solidFill>
              </a:rPr>
              <a:t>RENAULT </a:t>
            </a:r>
            <a:r>
              <a:rPr lang="fr-FR" sz="2000" dirty="0" err="1">
                <a:solidFill>
                  <a:prstClr val="black"/>
                </a:solidFill>
              </a:rPr>
              <a:t>Flins</a:t>
            </a:r>
            <a:r>
              <a:rPr lang="fr-FR" sz="2000" dirty="0">
                <a:solidFill>
                  <a:prstClr val="black"/>
                </a:solidFill>
              </a:rPr>
              <a:t> Senior Tour)</a:t>
            </a:r>
          </a:p>
          <a:p>
            <a:endParaRPr lang="fr-FR" dirty="0">
              <a:solidFill>
                <a:prstClr val="black"/>
              </a:solidFill>
            </a:endParaRPr>
          </a:p>
          <a:p>
            <a:r>
              <a:rPr lang="fr-FR" sz="2000" dirty="0">
                <a:solidFill>
                  <a:prstClr val="black"/>
                </a:solidFill>
              </a:rPr>
              <a:t>7 associations :  </a:t>
            </a:r>
            <a:r>
              <a:rPr lang="fr-FR" sz="2000" b="1" dirty="0" err="1">
                <a:solidFill>
                  <a:prstClr val="black"/>
                </a:solidFill>
              </a:rPr>
              <a:t>Gazelec</a:t>
            </a:r>
            <a:endParaRPr lang="fr-FR" sz="2000" b="1" dirty="0">
              <a:solidFill>
                <a:prstClr val="black"/>
              </a:solidFill>
            </a:endParaRPr>
          </a:p>
          <a:p>
            <a:r>
              <a:rPr lang="fr-FR" sz="2000" b="1" dirty="0">
                <a:solidFill>
                  <a:prstClr val="black"/>
                </a:solidFill>
              </a:rPr>
              <a:t>	             Tremblay</a:t>
            </a:r>
          </a:p>
          <a:p>
            <a:r>
              <a:rPr lang="fr-FR" sz="2000" b="1" dirty="0">
                <a:solidFill>
                  <a:prstClr val="black"/>
                </a:solidFill>
              </a:rPr>
              <a:t>	             Maule</a:t>
            </a:r>
          </a:p>
          <a:p>
            <a:r>
              <a:rPr lang="fr-FR" sz="2000" b="1" dirty="0">
                <a:solidFill>
                  <a:prstClr val="black"/>
                </a:solidFill>
              </a:rPr>
              <a:t>	             Matra</a:t>
            </a:r>
          </a:p>
          <a:p>
            <a:r>
              <a:rPr lang="fr-FR" sz="2000" b="1" dirty="0">
                <a:solidFill>
                  <a:prstClr val="black"/>
                </a:solidFill>
              </a:rPr>
              <a:t>     	             Boucles de Seine</a:t>
            </a:r>
          </a:p>
          <a:p>
            <a:r>
              <a:rPr lang="fr-FR" sz="2000" b="1" dirty="0">
                <a:solidFill>
                  <a:prstClr val="black"/>
                </a:solidFill>
              </a:rPr>
              <a:t>	             Renault </a:t>
            </a:r>
            <a:r>
              <a:rPr lang="fr-FR" sz="2000" b="1" dirty="0" err="1">
                <a:solidFill>
                  <a:prstClr val="black"/>
                </a:solidFill>
              </a:rPr>
              <a:t>Flins</a:t>
            </a:r>
            <a:endParaRPr lang="fr-FR" sz="2000" b="1" dirty="0">
              <a:solidFill>
                <a:prstClr val="black"/>
              </a:solidFill>
            </a:endParaRPr>
          </a:p>
          <a:p>
            <a:r>
              <a:rPr lang="fr-FR" sz="2000" b="1" dirty="0">
                <a:solidFill>
                  <a:prstClr val="black"/>
                </a:solidFill>
              </a:rPr>
              <a:t>	             GTT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	    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5155901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3200" b="1" dirty="0">
                <a:solidFill>
                  <a:srgbClr val="002060"/>
                </a:solidFill>
              </a:rPr>
              <a:t>Résultat : GTT </a:t>
            </a:r>
            <a:r>
              <a:rPr lang="fr-FR" sz="3200" b="1" dirty="0" smtClean="0">
                <a:solidFill>
                  <a:srgbClr val="002060"/>
                </a:solidFill>
              </a:rPr>
              <a:t> 2ème</a:t>
            </a:r>
            <a:endParaRPr lang="fr-FR" sz="3200" b="1" dirty="0">
              <a:solidFill>
                <a:prstClr val="black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135888" y="6461403"/>
            <a:ext cx="1285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1">
                    <a:lumMod val="75000"/>
                  </a:schemeClr>
                </a:solidFill>
              </a:rPr>
              <a:t>F. PETIT</a:t>
            </a:r>
          </a:p>
        </p:txBody>
      </p:sp>
    </p:spTree>
    <p:extLst>
      <p:ext uri="{BB962C8B-B14F-4D97-AF65-F5344CB8AC3E}">
        <p14:creationId xmlns:p14="http://schemas.microsoft.com/office/powerpoint/2010/main" val="423358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251520" y="476250"/>
            <a:ext cx="8640960" cy="504478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   Compétitions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251520" y="1564592"/>
            <a:ext cx="8640960" cy="7122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prstClr val="black"/>
                </a:solidFill>
              </a:rPr>
              <a:t>           </a:t>
            </a:r>
            <a:r>
              <a:rPr lang="fr-FR" sz="9000" b="1" dirty="0">
                <a:solidFill>
                  <a:schemeClr val="tx2"/>
                </a:solidFill>
              </a:rPr>
              <a:t>Performances individuelles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179276" y="3142953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  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2852936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Sophie </a:t>
            </a:r>
            <a:r>
              <a:rPr lang="fr-FR" sz="2000" b="1" dirty="0" smtClean="0"/>
              <a:t>HUDE-TARBE de SAINT HARDOUIN</a:t>
            </a:r>
            <a:r>
              <a:rPr lang="fr-FR" sz="2000" dirty="0" smtClean="0"/>
              <a:t> </a:t>
            </a:r>
            <a:r>
              <a:rPr lang="fr-FR" sz="2000" dirty="0"/>
              <a:t>: </a:t>
            </a:r>
            <a:r>
              <a:rPr lang="fr-FR" sz="2000" b="1" dirty="0">
                <a:solidFill>
                  <a:srgbClr val="FF0000"/>
                </a:solidFill>
              </a:rPr>
              <a:t>48 net</a:t>
            </a:r>
            <a:r>
              <a:rPr lang="fr-FR" sz="2000" b="1" dirty="0"/>
              <a:t>   </a:t>
            </a:r>
            <a:r>
              <a:rPr lang="fr-FR" sz="2000" dirty="0"/>
              <a:t>à </a:t>
            </a:r>
            <a:r>
              <a:rPr lang="fr-FR" sz="2000" dirty="0" err="1" smtClean="0"/>
              <a:t>Seraincourt</a:t>
            </a:r>
            <a:r>
              <a:rPr lang="fr-FR" sz="2000" dirty="0" smtClean="0"/>
              <a:t> </a:t>
            </a:r>
          </a:p>
          <a:p>
            <a:endParaRPr lang="fr-FR" sz="2000" dirty="0"/>
          </a:p>
          <a:p>
            <a:r>
              <a:rPr lang="fr-FR" sz="2000" dirty="0" smtClean="0"/>
              <a:t>        &amp;</a:t>
            </a:r>
          </a:p>
          <a:p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Luce </a:t>
            </a:r>
            <a:r>
              <a:rPr lang="fr-FR" sz="2000" b="1" dirty="0" smtClean="0"/>
              <a:t>TROUTAUD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Catherine </a:t>
            </a:r>
            <a:r>
              <a:rPr lang="fr-FR" sz="2000" b="1" dirty="0" smtClean="0"/>
              <a:t>DELAUME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Jean-Pierre </a:t>
            </a:r>
            <a:r>
              <a:rPr lang="fr-FR" sz="2000" b="1" dirty="0" smtClean="0"/>
              <a:t>COURT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Jean-Claude </a:t>
            </a:r>
            <a:r>
              <a:rPr lang="fr-FR" sz="2000" b="1" dirty="0" smtClean="0"/>
              <a:t>TERRENOIRE</a:t>
            </a:r>
            <a:endParaRPr lang="fr-FR" sz="20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8255006" y="6454036"/>
            <a:ext cx="996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1">
                    <a:lumMod val="75000"/>
                  </a:schemeClr>
                </a:solidFill>
              </a:rPr>
              <a:t>F. PETIT</a:t>
            </a:r>
          </a:p>
        </p:txBody>
      </p:sp>
    </p:spTree>
    <p:extLst>
      <p:ext uri="{BB962C8B-B14F-4D97-AF65-F5344CB8AC3E}">
        <p14:creationId xmlns:p14="http://schemas.microsoft.com/office/powerpoint/2010/main" val="23162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4704" y="476672"/>
            <a:ext cx="8060432" cy="36004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PARTENARIATS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956376" y="6497662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P. REVAULT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541758" y="1406389"/>
            <a:ext cx="7192888" cy="504056"/>
          </a:xfrm>
        </p:spPr>
        <p:txBody>
          <a:bodyPr>
            <a:noAutofit/>
          </a:bodyPr>
          <a:lstStyle/>
          <a:p>
            <a:pPr algn="l"/>
            <a:r>
              <a:rPr lang="fr-FR" sz="2400" b="1" dirty="0"/>
              <a:t>En plus des partenariats avec 3 magasins</a:t>
            </a:r>
          </a:p>
        </p:txBody>
      </p:sp>
      <p:pic>
        <p:nvPicPr>
          <p:cNvPr id="3075" name="Picture 3" descr="C:\Users\André\Documents\DOSSIERS PERSONNELS\GOLF TEE TIME\UTILES\Images\Image Blue Green Ca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686" y="4725144"/>
            <a:ext cx="2182708" cy="141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370219" y="2420888"/>
            <a:ext cx="47434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Carte «</a:t>
            </a:r>
            <a:r>
              <a:rPr lang="fr-FR" sz="3200" b="1" dirty="0" err="1">
                <a:solidFill>
                  <a:srgbClr val="FF0000"/>
                </a:solidFill>
              </a:rPr>
              <a:t>My</a:t>
            </a:r>
            <a:r>
              <a:rPr lang="fr-FR" sz="3200" b="1" dirty="0">
                <a:solidFill>
                  <a:srgbClr val="FF0000"/>
                </a:solidFill>
              </a:rPr>
              <a:t> </a:t>
            </a:r>
            <a:r>
              <a:rPr lang="fr-FR" sz="3200" b="1" dirty="0" err="1">
                <a:solidFill>
                  <a:srgbClr val="FF0000"/>
                </a:solidFill>
              </a:rPr>
              <a:t>NatioCard</a:t>
            </a:r>
            <a:r>
              <a:rPr lang="fr-FR" sz="3200" b="1" dirty="0">
                <a:solidFill>
                  <a:srgbClr val="FF0000"/>
                </a:solidFill>
              </a:rPr>
              <a:t>»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		du Golf National</a:t>
            </a:r>
          </a:p>
          <a:p>
            <a:r>
              <a:rPr lang="fr-FR" sz="2800" b="1" dirty="0">
                <a:solidFill>
                  <a:srgbClr val="002060"/>
                </a:solidFill>
              </a:rPr>
              <a:t>-15% </a:t>
            </a:r>
            <a:r>
              <a:rPr lang="fr-FR" sz="2000" b="1" dirty="0">
                <a:solidFill>
                  <a:srgbClr val="002060"/>
                </a:solidFill>
              </a:rPr>
              <a:t>sur les prestations du Golf National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370220" y="4509120"/>
            <a:ext cx="4522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solidFill>
                  <a:srgbClr val="FF0000"/>
                </a:solidFill>
              </a:rPr>
              <a:t>BlueGreen</a:t>
            </a:r>
            <a:r>
              <a:rPr lang="fr-FR" sz="3200" b="1" dirty="0">
                <a:solidFill>
                  <a:srgbClr val="FF0000"/>
                </a:solidFill>
              </a:rPr>
              <a:t> </a:t>
            </a:r>
            <a:r>
              <a:rPr lang="fr-FR" sz="3200" b="1" dirty="0" err="1">
                <a:solidFill>
                  <a:srgbClr val="FF0000"/>
                </a:solidFill>
              </a:rPr>
              <a:t>Card</a:t>
            </a:r>
            <a:endParaRPr lang="fr-FR" sz="3200" b="1" dirty="0">
              <a:solidFill>
                <a:srgbClr val="FF0000"/>
              </a:solidFill>
            </a:endParaRPr>
          </a:p>
          <a:p>
            <a:r>
              <a:rPr lang="fr-FR" sz="2800" b="1" dirty="0">
                <a:solidFill>
                  <a:srgbClr val="002060"/>
                </a:solidFill>
              </a:rPr>
              <a:t>-20% </a:t>
            </a:r>
            <a:r>
              <a:rPr lang="fr-FR" sz="2000" b="1" dirty="0">
                <a:solidFill>
                  <a:srgbClr val="002060"/>
                </a:solidFill>
              </a:rPr>
              <a:t>sur les green-</a:t>
            </a:r>
            <a:r>
              <a:rPr lang="fr-FR" sz="2000" b="1" dirty="0" err="1">
                <a:solidFill>
                  <a:srgbClr val="002060"/>
                </a:solidFill>
              </a:rPr>
              <a:t>fees</a:t>
            </a:r>
            <a:r>
              <a:rPr lang="fr-FR" sz="2000" b="1" dirty="0">
                <a:solidFill>
                  <a:srgbClr val="002060"/>
                </a:solidFill>
              </a:rPr>
              <a:t> </a:t>
            </a:r>
            <a:r>
              <a:rPr lang="fr-FR" sz="2000" b="1" dirty="0" err="1">
                <a:solidFill>
                  <a:srgbClr val="002060"/>
                </a:solidFill>
              </a:rPr>
              <a:t>BlueGreen</a:t>
            </a:r>
            <a:r>
              <a:rPr lang="fr-FR" sz="20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084168" y="1196752"/>
            <a:ext cx="206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Golf Exactitude</a:t>
            </a:r>
          </a:p>
          <a:p>
            <a:r>
              <a:rPr lang="fr-FR" sz="2000" b="1" dirty="0"/>
              <a:t>Golf Shop</a:t>
            </a:r>
          </a:p>
          <a:p>
            <a:r>
              <a:rPr lang="fr-FR" sz="2000" b="1" dirty="0"/>
              <a:t>Boulevard du golf</a:t>
            </a:r>
          </a:p>
        </p:txBody>
      </p:sp>
      <p:sp>
        <p:nvSpPr>
          <p:cNvPr id="7" name="Accolade ouvrante 6"/>
          <p:cNvSpPr/>
          <p:nvPr/>
        </p:nvSpPr>
        <p:spPr>
          <a:xfrm>
            <a:off x="5928175" y="1340768"/>
            <a:ext cx="72008" cy="7920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C:\Users\André\Documents\DOSSIERS PERSONNELS\GOLF TEE TIME\UTILES\Carte MyNatioCar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591960"/>
            <a:ext cx="2197189" cy="139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5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36004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Forum des Activités </a:t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</a:rPr>
              <a:t>de Boulogne-Billancourt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P. REVAULT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169197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GOLF TEE TIME était présent comme les années précédentes</a:t>
            </a:r>
          </a:p>
          <a:p>
            <a:endParaRPr lang="fr-FR" sz="2400" b="1" dirty="0"/>
          </a:p>
          <a:p>
            <a:pPr lvl="2"/>
            <a:r>
              <a:rPr lang="fr-FR" sz="2400" b="1" dirty="0" smtClean="0"/>
              <a:t>Merci </a:t>
            </a:r>
            <a:r>
              <a:rPr lang="fr-FR" sz="2400" b="1" dirty="0"/>
              <a:t>aux volontaires 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1520" y="3345067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Marie-Andrée THARREAU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Catherine DELAUME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Leslie NEHAM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Philippe REVAULT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Chérif SAIAH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Sylvain GRUNWALD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45967"/>
            <a:ext cx="2705160" cy="41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2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36004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Rencontres avec autres associations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P. REVAULT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" name="Picture 2" descr="C:\Users\André\Documents\DOSSIERS PERSONNELS\GOLF TEE TIME\FOURRE-TOUT\Golf'Li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76772"/>
            <a:ext cx="557547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dré\Documents\DOSSIERS PERSONNELS\GOLF TEE TIME\FOURRE-TOUT\Club Paris Gol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412" y="3563145"/>
            <a:ext cx="2575183" cy="228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5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36004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Ordre du jour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P. REVAULT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>
          <a:xfrm>
            <a:off x="366470" y="1196752"/>
            <a:ext cx="832033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Rapport moral du Président sur l’exercice 2016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Approbation du rapport moral du Président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b="1" dirty="0">
                <a:solidFill>
                  <a:schemeClr val="tx1"/>
                </a:solidFill>
              </a:rPr>
              <a:t>Lecture et approbation du rapport financier relatif à l’exercice du 1/11/2015 au 31/10/2016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Quitus au Trésorier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Perspectives pour 2017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Fixation du montant de la cotisation annuelle à 50€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Approbation du budget exercice 2016 – 2017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Election des Administrateurs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Questions diverses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255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64" y="3565340"/>
            <a:ext cx="864727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83568" y="1237595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40 jours de golf </a:t>
            </a:r>
            <a:r>
              <a:rPr lang="fr-FR" sz="2000" b="1" dirty="0">
                <a:solidFill>
                  <a:srgbClr val="FF0000"/>
                </a:solidFill>
              </a:rPr>
              <a:t>(hors compétitions CIDFA &amp; RFST)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	11 golfs différents joués en région parisienne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	7 en province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	5 aux Canaries</a:t>
            </a:r>
          </a:p>
          <a:p>
            <a:endParaRPr lang="fr-FR" sz="2800" b="1" dirty="0">
              <a:solidFill>
                <a:srgbClr val="FF0000"/>
              </a:solidFill>
            </a:endParaRPr>
          </a:p>
          <a:p>
            <a:r>
              <a:rPr lang="fr-FR" sz="2800" b="1" dirty="0">
                <a:solidFill>
                  <a:srgbClr val="FF0000"/>
                </a:solidFill>
              </a:rPr>
              <a:t>				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36004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Richesse de l’offre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P. REVAULT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1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1364" y="332656"/>
            <a:ext cx="8640960" cy="50405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Documents financiers 2015 - 2016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D. DOUCET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640960" cy="504056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BILAN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111665" y="2988406"/>
            <a:ext cx="3516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TRESORERIE </a:t>
            </a:r>
            <a:r>
              <a:rPr lang="fr-FR" sz="1050" b="1" dirty="0"/>
              <a:t>                              </a:t>
            </a:r>
            <a:r>
              <a:rPr lang="fr-FR" sz="2000" b="1" dirty="0"/>
              <a:t>8541€</a:t>
            </a:r>
          </a:p>
        </p:txBody>
      </p:sp>
      <p:grpSp>
        <p:nvGrpSpPr>
          <p:cNvPr id="47" name="Groupe 46"/>
          <p:cNvGrpSpPr/>
          <p:nvPr/>
        </p:nvGrpSpPr>
        <p:grpSpPr>
          <a:xfrm>
            <a:off x="784883" y="1484784"/>
            <a:ext cx="3832298" cy="3257734"/>
            <a:chOff x="799716" y="1541651"/>
            <a:chExt cx="3632110" cy="2736847"/>
          </a:xfrm>
        </p:grpSpPr>
        <p:sp>
          <p:nvSpPr>
            <p:cNvPr id="32" name="Rectangle 31"/>
            <p:cNvSpPr/>
            <p:nvPr/>
          </p:nvSpPr>
          <p:spPr>
            <a:xfrm>
              <a:off x="799716" y="1895218"/>
              <a:ext cx="3385849" cy="232587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799716" y="1541651"/>
              <a:ext cx="28150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0000"/>
                  </a:solidFill>
                </a:rPr>
                <a:t>ACTIF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1111666" y="2557519"/>
              <a:ext cx="3221499" cy="478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/>
                <a:t>STOCKS</a:t>
              </a:r>
              <a:r>
                <a:rPr lang="fr-FR" sz="1100" dirty="0"/>
                <a:t> (</a:t>
              </a:r>
              <a:r>
                <a:rPr lang="fr-FR" sz="1100" dirty="0" err="1"/>
                <a:t>balles+pitch,etc</a:t>
              </a:r>
              <a:r>
                <a:rPr lang="fr-FR" sz="1100" dirty="0"/>
                <a:t>.)              </a:t>
              </a:r>
              <a:r>
                <a:rPr lang="fr-FR" sz="2000" b="1" dirty="0" smtClean="0"/>
                <a:t>1 398 €</a:t>
              </a:r>
              <a:endParaRPr lang="fr-FR" sz="2000" b="1" dirty="0"/>
            </a:p>
            <a:p>
              <a:endParaRPr lang="fr-FR" sz="1100" dirty="0"/>
            </a:p>
          </p:txBody>
        </p:sp>
        <p:cxnSp>
          <p:nvCxnSpPr>
            <p:cNvPr id="36" name="Connecteur droit 35"/>
            <p:cNvCxnSpPr/>
            <p:nvPr/>
          </p:nvCxnSpPr>
          <p:spPr>
            <a:xfrm>
              <a:off x="3362694" y="3459249"/>
              <a:ext cx="6611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ZoneTexte 45"/>
            <p:cNvSpPr txBox="1"/>
            <p:nvPr/>
          </p:nvSpPr>
          <p:spPr>
            <a:xfrm>
              <a:off x="1219515" y="3215796"/>
              <a:ext cx="2546252" cy="284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>
                  <a:solidFill>
                    <a:srgbClr val="FF0000"/>
                  </a:solidFill>
                </a:rPr>
                <a:t>Dont livret A : 7000€</a:t>
              </a: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1137285" y="3709654"/>
              <a:ext cx="3294541" cy="568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/>
                <a:t>TOTAL                          </a:t>
              </a:r>
              <a:r>
                <a:rPr lang="fr-FR" sz="2000" b="1" dirty="0" smtClean="0"/>
                <a:t>10 247 €</a:t>
              </a:r>
              <a:endParaRPr lang="fr-FR" sz="2000" b="1" dirty="0"/>
            </a:p>
            <a:p>
              <a:endParaRPr lang="fr-FR" dirty="0"/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4627961" y="1484785"/>
            <a:ext cx="3958832" cy="3191798"/>
            <a:chOff x="4911407" y="1564254"/>
            <a:chExt cx="3647302" cy="2656834"/>
          </a:xfrm>
        </p:grpSpPr>
        <p:sp>
          <p:nvSpPr>
            <p:cNvPr id="37" name="Rectangle 36"/>
            <p:cNvSpPr/>
            <p:nvPr/>
          </p:nvSpPr>
          <p:spPr>
            <a:xfrm>
              <a:off x="4911407" y="1910586"/>
              <a:ext cx="3318512" cy="231050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7099196" y="1564254"/>
              <a:ext cx="1459513" cy="435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0000"/>
                  </a:solidFill>
                </a:rPr>
                <a:t>PASSIF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5013106" y="2228123"/>
              <a:ext cx="3010486" cy="333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/>
                <a:t>REPORT </a:t>
              </a:r>
              <a:r>
                <a:rPr lang="fr-FR" sz="2000" b="1" dirty="0" smtClean="0"/>
                <a:t>2015               9 414 €</a:t>
              </a:r>
              <a:endParaRPr lang="fr-FR" sz="2000" b="1" dirty="0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5013107" y="2461743"/>
              <a:ext cx="3216812" cy="473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/>
                <a:t>RESULTAT </a:t>
              </a:r>
              <a:r>
                <a:rPr lang="fr-FR" sz="2000" b="1" dirty="0" smtClean="0"/>
                <a:t>2016          +   643 €</a:t>
              </a:r>
              <a:endParaRPr lang="fr-FR" sz="2000" b="1" dirty="0"/>
            </a:p>
            <a:p>
              <a:endParaRPr lang="fr-FR" sz="1100" b="1" dirty="0"/>
            </a:p>
          </p:txBody>
        </p:sp>
        <p:cxnSp>
          <p:nvCxnSpPr>
            <p:cNvPr id="41" name="Connecteur droit 40"/>
            <p:cNvCxnSpPr/>
            <p:nvPr/>
          </p:nvCxnSpPr>
          <p:spPr>
            <a:xfrm>
              <a:off x="7142016" y="2842212"/>
              <a:ext cx="66339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ZoneTexte 41"/>
            <p:cNvSpPr txBox="1"/>
            <p:nvPr/>
          </p:nvSpPr>
          <p:spPr>
            <a:xfrm>
              <a:off x="5013106" y="2926851"/>
              <a:ext cx="3010486" cy="333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/>
                <a:t>SITUATION NETTE     </a:t>
              </a:r>
              <a:r>
                <a:rPr lang="fr-FR" sz="2000" b="1" dirty="0" smtClean="0"/>
                <a:t>10 057 € </a:t>
              </a:r>
              <a:endParaRPr lang="fr-FR" sz="2000" b="1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5013107" y="3347063"/>
              <a:ext cx="3216813" cy="333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/>
                <a:t>CREDITEURS div.            </a:t>
              </a:r>
              <a:r>
                <a:rPr lang="fr-FR" sz="2000" b="1" dirty="0" smtClean="0"/>
                <a:t> 190 €                             </a:t>
              </a:r>
              <a:endParaRPr lang="fr-FR" sz="2000" b="1" dirty="0"/>
            </a:p>
          </p:txBody>
        </p:sp>
        <p:cxnSp>
          <p:nvCxnSpPr>
            <p:cNvPr id="44" name="Connecteur droit 43"/>
            <p:cNvCxnSpPr/>
            <p:nvPr/>
          </p:nvCxnSpPr>
          <p:spPr>
            <a:xfrm>
              <a:off x="7189984" y="3747173"/>
              <a:ext cx="66339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ZoneTexte 48"/>
            <p:cNvSpPr txBox="1"/>
            <p:nvPr/>
          </p:nvSpPr>
          <p:spPr>
            <a:xfrm>
              <a:off x="5013107" y="3695218"/>
              <a:ext cx="3161331" cy="512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/>
                <a:t>TOTAL                          </a:t>
              </a:r>
              <a:r>
                <a:rPr lang="fr-FR" sz="2000" b="1" dirty="0" smtClean="0"/>
                <a:t> 10 247 €</a:t>
              </a:r>
              <a:endParaRPr lang="fr-FR" sz="2000" b="1" dirty="0"/>
            </a:p>
            <a:p>
              <a:endParaRPr lang="fr-FR" sz="1400" b="1" dirty="0"/>
            </a:p>
          </p:txBody>
        </p:sp>
      </p:grpSp>
      <p:sp>
        <p:nvSpPr>
          <p:cNvPr id="54" name="ZoneTexte 53"/>
          <p:cNvSpPr txBox="1"/>
          <p:nvPr/>
        </p:nvSpPr>
        <p:spPr>
          <a:xfrm>
            <a:off x="1128859" y="3230521"/>
            <a:ext cx="3559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TRESORERIE                 </a:t>
            </a:r>
            <a:r>
              <a:rPr lang="fr-FR" sz="2000" b="1" dirty="0" smtClean="0"/>
              <a:t>8 849 €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4130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629797" cy="432048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Documents financiers 2015 - 2016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D. DOUCET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342598" y="1744372"/>
            <a:ext cx="9126898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640960" cy="504056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Compte de Résultat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2597" y="1986833"/>
            <a:ext cx="4301409" cy="35905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262683" y="1559706"/>
            <a:ext cx="2363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DEPENSES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42598" y="2012224"/>
            <a:ext cx="430140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Fournitures bureau                </a:t>
            </a:r>
            <a:r>
              <a:rPr lang="fr-FR" sz="2000" b="1" dirty="0" smtClean="0"/>
              <a:t>  318,54 € </a:t>
            </a:r>
            <a:endParaRPr lang="fr-FR" sz="2000" b="1" dirty="0"/>
          </a:p>
          <a:p>
            <a:r>
              <a:rPr lang="fr-FR" sz="2000" b="1" dirty="0"/>
              <a:t>Site internet «</a:t>
            </a:r>
            <a:r>
              <a:rPr lang="fr-FR" sz="2000" b="1" dirty="0" err="1"/>
              <a:t>Jimdo</a:t>
            </a:r>
            <a:r>
              <a:rPr lang="fr-FR" sz="2000" b="1" dirty="0"/>
              <a:t>»                </a:t>
            </a:r>
            <a:r>
              <a:rPr lang="fr-FR" sz="2000" b="1" dirty="0" smtClean="0"/>
              <a:t>60,00 €</a:t>
            </a:r>
            <a:endParaRPr lang="fr-FR" sz="2000" b="1" dirty="0"/>
          </a:p>
          <a:p>
            <a:r>
              <a:rPr lang="fr-FR" sz="2000" b="1" dirty="0"/>
              <a:t>Assurance                                  </a:t>
            </a:r>
            <a:r>
              <a:rPr lang="fr-FR" sz="2000" b="1" dirty="0" smtClean="0"/>
              <a:t> 181,86 €</a:t>
            </a:r>
            <a:endParaRPr lang="fr-FR" sz="2000" b="1" dirty="0"/>
          </a:p>
          <a:p>
            <a:r>
              <a:rPr lang="fr-FR" sz="2000" b="1" dirty="0" smtClean="0"/>
              <a:t>Coupes/trophées/dotation 2 552,47 €</a:t>
            </a:r>
            <a:endParaRPr lang="fr-FR" sz="2000" b="1" dirty="0"/>
          </a:p>
          <a:p>
            <a:pPr algn="just"/>
            <a:r>
              <a:rPr lang="fr-FR" sz="2000" b="1" dirty="0"/>
              <a:t>Frais d’ AGO                           </a:t>
            </a:r>
            <a:r>
              <a:rPr lang="fr-FR" sz="2000" b="1" dirty="0" smtClean="0"/>
              <a:t>    832,10 €</a:t>
            </a:r>
            <a:endParaRPr lang="fr-FR" sz="2000" b="1" dirty="0"/>
          </a:p>
          <a:p>
            <a:r>
              <a:rPr lang="fr-FR" sz="2000" b="1" dirty="0"/>
              <a:t>Frais postaux                                </a:t>
            </a:r>
            <a:r>
              <a:rPr lang="fr-FR" sz="2000" b="1" dirty="0" smtClean="0"/>
              <a:t>  0,00 €</a:t>
            </a:r>
            <a:endParaRPr lang="fr-FR" sz="2000" b="1" dirty="0"/>
          </a:p>
          <a:p>
            <a:r>
              <a:rPr lang="fr-FR" sz="2000" b="1" dirty="0"/>
              <a:t>Services bancaires                     </a:t>
            </a:r>
            <a:r>
              <a:rPr lang="fr-FR" sz="2000" b="1" dirty="0" smtClean="0"/>
              <a:t> 81,00 €</a:t>
            </a:r>
            <a:endParaRPr lang="fr-FR" sz="2000" b="1" dirty="0"/>
          </a:p>
          <a:p>
            <a:r>
              <a:rPr lang="fr-FR" dirty="0"/>
              <a:t>                                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3563888" y="4653137"/>
            <a:ext cx="74049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856198" y="2008679"/>
            <a:ext cx="3904659" cy="35905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7170233" y="1530811"/>
            <a:ext cx="21748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RECETTES</a:t>
            </a:r>
          </a:p>
          <a:p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4856198" y="2024972"/>
            <a:ext cx="3904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COTISATIONS </a:t>
            </a:r>
            <a:r>
              <a:rPr lang="fr-FR" sz="2000" b="1" dirty="0" smtClean="0"/>
              <a:t>2016          4 600,00 €</a:t>
            </a:r>
            <a:endParaRPr lang="fr-FR" sz="20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4843805" y="2411535"/>
            <a:ext cx="3917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COTISATIONS </a:t>
            </a:r>
            <a:r>
              <a:rPr lang="fr-FR" sz="2000" b="1" dirty="0" smtClean="0"/>
              <a:t>2017                  -</a:t>
            </a:r>
            <a:endParaRPr lang="fr-FR" sz="2000" b="1" dirty="0"/>
          </a:p>
          <a:p>
            <a:endParaRPr lang="fr-FR" sz="1200" b="1" dirty="0"/>
          </a:p>
        </p:txBody>
      </p:sp>
      <p:cxnSp>
        <p:nvCxnSpPr>
          <p:cNvPr id="29" name="Connecteur droit 28"/>
          <p:cNvCxnSpPr/>
          <p:nvPr/>
        </p:nvCxnSpPr>
        <p:spPr>
          <a:xfrm>
            <a:off x="7382435" y="2852936"/>
            <a:ext cx="10850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843805" y="2833959"/>
            <a:ext cx="3917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TOTAL </a:t>
            </a:r>
            <a:r>
              <a:rPr lang="fr-FR" sz="2000" b="1" dirty="0" smtClean="0"/>
              <a:t>COTISATIONS        4 600,00 €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4856199" y="3376727"/>
            <a:ext cx="3904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Recettes </a:t>
            </a:r>
            <a:r>
              <a:rPr lang="fr-FR" sz="2000" b="1" dirty="0" smtClean="0"/>
              <a:t>livret A                    69,31 €</a:t>
            </a:r>
            <a:endParaRPr lang="fr-FR" sz="2000" b="1" dirty="0"/>
          </a:p>
          <a:p>
            <a:endParaRPr lang="fr-FR" sz="2000" dirty="0"/>
          </a:p>
        </p:txBody>
      </p:sp>
      <p:cxnSp>
        <p:nvCxnSpPr>
          <p:cNvPr id="32" name="Connecteur droit 31"/>
          <p:cNvCxnSpPr/>
          <p:nvPr/>
        </p:nvCxnSpPr>
        <p:spPr>
          <a:xfrm>
            <a:off x="7463542" y="4077072"/>
            <a:ext cx="10039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4885159" y="4274612"/>
            <a:ext cx="3917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TOTAL                          </a:t>
            </a:r>
            <a:r>
              <a:rPr lang="fr-FR" sz="2000" b="1" dirty="0" smtClean="0"/>
              <a:t>       4 669,31 €</a:t>
            </a:r>
            <a:endParaRPr lang="fr-FR" sz="2000" b="1" dirty="0"/>
          </a:p>
          <a:p>
            <a:endParaRPr lang="fr-FR" sz="1200" dirty="0"/>
          </a:p>
        </p:txBody>
      </p:sp>
      <p:cxnSp>
        <p:nvCxnSpPr>
          <p:cNvPr id="35" name="Connecteur droit 34"/>
          <p:cNvCxnSpPr/>
          <p:nvPr/>
        </p:nvCxnSpPr>
        <p:spPr>
          <a:xfrm>
            <a:off x="3563888" y="4287119"/>
            <a:ext cx="7725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42598" y="4274612"/>
            <a:ext cx="430140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TOTAL                                       4 025,97 €</a:t>
            </a:r>
          </a:p>
          <a:p>
            <a:endParaRPr lang="fr-FR" sz="2000" b="1" dirty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59687" y="4653137"/>
            <a:ext cx="430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RESULTAT POSITIF                           643,34 €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9532" y="5208012"/>
            <a:ext cx="428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TOTAL                                              4 669,31 €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5484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0244" y="1700808"/>
            <a:ext cx="6604123" cy="35283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1331640" y="1842919"/>
            <a:ext cx="6552727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En banque au 1</a:t>
            </a:r>
            <a:r>
              <a:rPr lang="fr-FR" sz="2000" b="1" baseline="30000" dirty="0"/>
              <a:t>er</a:t>
            </a:r>
            <a:r>
              <a:rPr lang="fr-FR" sz="2000" b="1" dirty="0"/>
              <a:t> Novembre </a:t>
            </a:r>
            <a:r>
              <a:rPr lang="fr-FR" sz="2000" b="1" dirty="0" smtClean="0"/>
              <a:t>2015                                   8 533 </a:t>
            </a:r>
            <a:r>
              <a:rPr lang="fr-FR" sz="2000" b="1" dirty="0"/>
              <a:t>€</a:t>
            </a:r>
          </a:p>
          <a:p>
            <a:r>
              <a:rPr lang="fr-FR" sz="2000" b="1" dirty="0"/>
              <a:t>                    </a:t>
            </a:r>
          </a:p>
          <a:p>
            <a:r>
              <a:rPr lang="fr-FR" sz="2000" b="1" dirty="0"/>
              <a:t>Résultat positif                                                           </a:t>
            </a:r>
            <a:r>
              <a:rPr lang="fr-FR" sz="2000" b="1" dirty="0" smtClean="0"/>
              <a:t>     </a:t>
            </a:r>
            <a:r>
              <a:rPr lang="fr-FR" sz="2000" b="1" dirty="0"/>
              <a:t>+</a:t>
            </a:r>
            <a:r>
              <a:rPr lang="fr-FR" sz="2000" b="1" dirty="0" smtClean="0"/>
              <a:t>      643 €</a:t>
            </a:r>
            <a:endParaRPr lang="fr-FR" sz="2000" b="1" dirty="0"/>
          </a:p>
          <a:p>
            <a:r>
              <a:rPr lang="fr-FR" sz="2000" b="1" dirty="0"/>
              <a:t>Stocks « balles </a:t>
            </a:r>
            <a:r>
              <a:rPr lang="fr-FR" sz="2000" b="1" dirty="0" smtClean="0"/>
              <a:t>»   (2015-2016)                                     -      417 €</a:t>
            </a:r>
            <a:endParaRPr lang="fr-FR" sz="2000" b="1" dirty="0"/>
          </a:p>
          <a:p>
            <a:r>
              <a:rPr lang="fr-FR" sz="2000" b="1" dirty="0"/>
              <a:t>Débiteurs et Créditeurs divers  </a:t>
            </a:r>
            <a:r>
              <a:rPr lang="fr-FR" sz="2000" b="1" dirty="0" smtClean="0"/>
              <a:t>(2015-2016)             +        90 €</a:t>
            </a:r>
            <a:endParaRPr lang="fr-FR" sz="2000" b="1" dirty="0"/>
          </a:p>
          <a:p>
            <a:r>
              <a:rPr lang="fr-FR" sz="2000" b="1" dirty="0"/>
              <a:t>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fr-FR" sz="2000" b="1" dirty="0"/>
          </a:p>
          <a:p>
            <a:r>
              <a:rPr lang="fr-FR" sz="2000" b="1" dirty="0">
                <a:solidFill>
                  <a:srgbClr val="C00000"/>
                </a:solidFill>
              </a:rPr>
              <a:t>En banque au 31 octobre </a:t>
            </a:r>
            <a:r>
              <a:rPr lang="fr-FR" sz="2000" b="1" dirty="0" smtClean="0">
                <a:solidFill>
                  <a:srgbClr val="C00000"/>
                </a:solidFill>
              </a:rPr>
              <a:t>2016                                         8 848 </a:t>
            </a:r>
            <a:r>
              <a:rPr lang="fr-FR" sz="2000" b="1" dirty="0">
                <a:solidFill>
                  <a:srgbClr val="C00000"/>
                </a:solidFill>
              </a:rPr>
              <a:t>€ </a:t>
            </a:r>
            <a:r>
              <a:rPr lang="fr-FR" sz="1400" b="1" dirty="0">
                <a:solidFill>
                  <a:srgbClr val="C00000"/>
                </a:solidFill>
              </a:rPr>
              <a:t>                                                  </a:t>
            </a:r>
          </a:p>
          <a:p>
            <a:r>
              <a:rPr lang="fr-FR" sz="1100" b="1" dirty="0"/>
              <a:t>                      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640960" cy="36004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Documents financiers 2015 - 2016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D. DOUCET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640960" cy="504056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Trésorerie</a:t>
            </a:r>
          </a:p>
        </p:txBody>
      </p:sp>
    </p:spTree>
    <p:extLst>
      <p:ext uri="{BB962C8B-B14F-4D97-AF65-F5344CB8AC3E}">
        <p14:creationId xmlns:p14="http://schemas.microsoft.com/office/powerpoint/2010/main" val="101886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640960" cy="50405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Documents financiers 2015 - 2016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D. DOUCET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251520" y="840827"/>
            <a:ext cx="8640960" cy="504056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Compte de résultat 2015/2016 - BUDGET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312154" y="1700808"/>
            <a:ext cx="6438716" cy="45365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b="1" dirty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  Fournitures </a:t>
            </a:r>
            <a:r>
              <a:rPr lang="fr-FR" b="1" dirty="0" smtClean="0">
                <a:solidFill>
                  <a:schemeClr val="bg1"/>
                </a:solidFill>
              </a:rPr>
              <a:t> bureau                319,00 €                               300,00 € </a:t>
            </a:r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  Site « JIMDO »                          </a:t>
            </a:r>
            <a:r>
              <a:rPr lang="fr-FR" b="1" dirty="0" smtClean="0">
                <a:solidFill>
                  <a:schemeClr val="bg1"/>
                </a:solidFill>
              </a:rPr>
              <a:t> 60,00 €                                  70,00 € </a:t>
            </a:r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  Assurance                            </a:t>
            </a:r>
            <a:r>
              <a:rPr lang="fr-FR" b="1" dirty="0" smtClean="0">
                <a:solidFill>
                  <a:schemeClr val="bg1"/>
                </a:solidFill>
              </a:rPr>
              <a:t>     182,00 €                                190,00 €</a:t>
            </a:r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  Coupes/ trophées                </a:t>
            </a:r>
            <a:r>
              <a:rPr lang="fr-FR" b="1" dirty="0" smtClean="0">
                <a:solidFill>
                  <a:schemeClr val="bg1"/>
                </a:solidFill>
              </a:rPr>
              <a:t>2 552,00 €                             2 460,00 €</a:t>
            </a:r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</a:rPr>
              <a:t> Frais </a:t>
            </a:r>
            <a:r>
              <a:rPr lang="fr-FR" b="1" dirty="0">
                <a:solidFill>
                  <a:schemeClr val="bg1"/>
                </a:solidFill>
              </a:rPr>
              <a:t>d’ AGO                          </a:t>
            </a:r>
            <a:r>
              <a:rPr lang="fr-FR" b="1" dirty="0" smtClean="0">
                <a:solidFill>
                  <a:schemeClr val="bg1"/>
                </a:solidFill>
              </a:rPr>
              <a:t>   832,00 €                             1 500,00 €</a:t>
            </a:r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  Frais postaux                            </a:t>
            </a:r>
            <a:r>
              <a:rPr lang="fr-FR" b="1" dirty="0" smtClean="0">
                <a:solidFill>
                  <a:schemeClr val="bg1"/>
                </a:solidFill>
              </a:rPr>
              <a:t>    0,00 €                                   50,00 €</a:t>
            </a:r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  Services bancaires                  </a:t>
            </a:r>
            <a:r>
              <a:rPr lang="fr-FR" b="1" dirty="0" smtClean="0">
                <a:solidFill>
                  <a:schemeClr val="bg1"/>
                </a:solidFill>
              </a:rPr>
              <a:t>   81,00 €                                100,00 € 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312154" y="1920295"/>
            <a:ext cx="6438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 </a:t>
            </a:r>
            <a:r>
              <a:rPr lang="fr-FR" b="1" dirty="0" smtClean="0"/>
              <a:t> COTISATIONS 2016              </a:t>
            </a:r>
            <a:r>
              <a:rPr lang="fr-FR" sz="2000" b="1" dirty="0" smtClean="0"/>
              <a:t>4 600,00 €                       4 500,00 €   </a:t>
            </a:r>
            <a:endParaRPr lang="fr-FR" sz="2000" b="1" dirty="0"/>
          </a:p>
        </p:txBody>
      </p:sp>
      <p:cxnSp>
        <p:nvCxnSpPr>
          <p:cNvPr id="32" name="Connecteur droit 31"/>
          <p:cNvCxnSpPr/>
          <p:nvPr/>
        </p:nvCxnSpPr>
        <p:spPr>
          <a:xfrm flipV="1">
            <a:off x="3951941" y="2645334"/>
            <a:ext cx="1141236" cy="26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1547664" y="2663025"/>
            <a:ext cx="6446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     </a:t>
            </a:r>
            <a:r>
              <a:rPr lang="fr-FR" sz="2000" b="1" dirty="0" smtClean="0"/>
              <a:t>                                    4 669,00 €                        4 500,00 €</a:t>
            </a:r>
            <a:endParaRPr lang="fr-FR" sz="20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929824" y="1636913"/>
            <a:ext cx="198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       RECETTES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929824" y="2852936"/>
            <a:ext cx="198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       DEPENSES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601149" y="1344883"/>
            <a:ext cx="354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        REEL                              BUDGET</a:t>
            </a:r>
          </a:p>
        </p:txBody>
      </p:sp>
      <p:cxnSp>
        <p:nvCxnSpPr>
          <p:cNvPr id="37" name="Connecteur droit 36"/>
          <p:cNvCxnSpPr/>
          <p:nvPr/>
        </p:nvCxnSpPr>
        <p:spPr>
          <a:xfrm>
            <a:off x="6300192" y="2645334"/>
            <a:ext cx="1291199" cy="214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1294248" y="2263543"/>
            <a:ext cx="645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  </a:t>
            </a:r>
            <a:r>
              <a:rPr lang="fr-FR" b="1" dirty="0" smtClean="0"/>
              <a:t>Recettes  diverses                      </a:t>
            </a:r>
            <a:r>
              <a:rPr lang="fr-FR" sz="2000" b="1" dirty="0" smtClean="0"/>
              <a:t>69,00 €</a:t>
            </a:r>
            <a:endParaRPr lang="fr-FR" sz="2000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1312154" y="5373216"/>
            <a:ext cx="643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                                                  4 026,00 €                             4 670,00 €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6465975" y="5301208"/>
            <a:ext cx="11254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3959851" y="5301208"/>
            <a:ext cx="11254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1312154" y="5854194"/>
            <a:ext cx="6438716" cy="38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rgbClr val="FF0000"/>
                </a:solidFill>
              </a:rPr>
              <a:t>RESULTAT POSITIF                 </a:t>
            </a:r>
            <a:r>
              <a:rPr lang="fr-FR" b="1" i="1" dirty="0" smtClean="0">
                <a:solidFill>
                  <a:srgbClr val="FF0000"/>
                </a:solidFill>
              </a:rPr>
              <a:t>  +  643,00 €                            -  170,00 €         </a:t>
            </a:r>
            <a:endParaRPr lang="fr-F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36004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Ordre du jour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P. REVAULT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>
          <a:xfrm>
            <a:off x="366470" y="1196752"/>
            <a:ext cx="832033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Rapport moral du Président sur l’exercice 2016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Approbation du rapport moral du Président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Lecture et approbation du rapport financier relatif à l’exercice du 1/11/2015 au 31/10/2016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Quitus au Trésorier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b="1" dirty="0">
                <a:solidFill>
                  <a:schemeClr val="tx1"/>
                </a:solidFill>
              </a:rPr>
              <a:t>Perspectives pour 2017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Fixation du montant de la cotisation annuelle à 50€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Approbation du budget exercice 2015 – 2016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Election des Administrateurs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Questions diverses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77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2181" y="332656"/>
            <a:ext cx="8640960" cy="36004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Trophée de la galette 3</a:t>
            </a:r>
            <a:r>
              <a:rPr lang="fr-FR" b="1" baseline="30000" dirty="0">
                <a:solidFill>
                  <a:srgbClr val="FF0000"/>
                </a:solidFill>
              </a:rPr>
              <a:t>ème</a:t>
            </a:r>
            <a:r>
              <a:rPr lang="fr-FR" b="1" dirty="0">
                <a:solidFill>
                  <a:srgbClr val="FF0000"/>
                </a:solidFill>
              </a:rPr>
              <a:t> édition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C. DELAUME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640960" cy="504056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à Verrières le Buisson</a:t>
            </a:r>
          </a:p>
          <a:p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724128" y="2263262"/>
            <a:ext cx="333892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Golf compact : 2 x 9T</a:t>
            </a:r>
          </a:p>
          <a:p>
            <a:r>
              <a:rPr lang="fr-FR" sz="2400" b="1" dirty="0"/>
              <a:t>avec 1 putter et 3 clubs</a:t>
            </a:r>
          </a:p>
          <a:p>
            <a:endParaRPr lang="fr-FR" b="1" dirty="0"/>
          </a:p>
          <a:p>
            <a:r>
              <a:rPr lang="fr-FR" b="1" dirty="0" smtClean="0"/>
              <a:t>et</a:t>
            </a:r>
            <a:endParaRPr lang="fr-FR" b="1" dirty="0"/>
          </a:p>
          <a:p>
            <a:endParaRPr lang="fr-FR" b="1" dirty="0"/>
          </a:p>
          <a:p>
            <a:r>
              <a:rPr lang="fr-FR" sz="2800" b="1" dirty="0" smtClean="0"/>
              <a:t>Goûter </a:t>
            </a:r>
            <a:r>
              <a:rPr lang="fr-FR" sz="2800" b="1" dirty="0"/>
              <a:t>«auberge espagnole» galettes, tartes….. maison ou achetées</a:t>
            </a:r>
          </a:p>
        </p:txBody>
      </p:sp>
      <p:sp>
        <p:nvSpPr>
          <p:cNvPr id="10" name="Sous-titre 4"/>
          <p:cNvSpPr txBox="1">
            <a:spLocks/>
          </p:cNvSpPr>
          <p:nvPr/>
        </p:nvSpPr>
        <p:spPr>
          <a:xfrm>
            <a:off x="1412032" y="1556792"/>
            <a:ext cx="640080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Mardi 17 janvier 2017 à partir de 13h </a:t>
            </a:r>
          </a:p>
          <a:p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11" name="Image 10" descr="http://www.le-mesnil-aubry.fr/wp-content/uploads/2015/01/GALETTE-DES-ROIS-DU-GUIDE-DE-PIERRETT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87801"/>
            <a:ext cx="4680520" cy="3615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03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50405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Sorties en semaine 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046778" y="6481013"/>
            <a:ext cx="1277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C.DELAUME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1" y="1124744"/>
            <a:ext cx="8640959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31 sorties, du 7 mars au 28 novembre</a:t>
            </a:r>
          </a:p>
          <a:p>
            <a:r>
              <a:rPr lang="fr-FR" sz="2400" dirty="0">
                <a:solidFill>
                  <a:srgbClr val="002060"/>
                </a:solidFill>
              </a:rPr>
              <a:t>en grande majorité, </a:t>
            </a:r>
            <a:r>
              <a:rPr lang="fr-FR" sz="3200" b="1" dirty="0">
                <a:solidFill>
                  <a:srgbClr val="002060"/>
                </a:solidFill>
              </a:rPr>
              <a:t>le </a:t>
            </a:r>
            <a:r>
              <a:rPr lang="fr-FR" sz="3200" b="1" dirty="0" smtClean="0">
                <a:solidFill>
                  <a:srgbClr val="002060"/>
                </a:solidFill>
              </a:rPr>
              <a:t>mardi :</a:t>
            </a:r>
            <a:endParaRPr lang="fr-FR" sz="2000" b="1" dirty="0" smtClean="0">
              <a:solidFill>
                <a:srgbClr val="002060"/>
              </a:solidFill>
            </a:endParaRPr>
          </a:p>
          <a:p>
            <a:endParaRPr lang="fr-FR" sz="1400" b="1" dirty="0">
              <a:solidFill>
                <a:srgbClr val="002060"/>
              </a:solidFill>
            </a:endParaRPr>
          </a:p>
          <a:p>
            <a:r>
              <a:rPr lang="fr-FR" sz="3200" b="1" dirty="0">
                <a:solidFill>
                  <a:srgbClr val="FF0000"/>
                </a:solidFill>
              </a:rPr>
              <a:t>3 nouveautés en 2017: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rgbClr val="002060"/>
                </a:solidFill>
              </a:rPr>
              <a:t>Alternance sorties </a:t>
            </a:r>
            <a:r>
              <a:rPr lang="fr-FR" sz="3200" b="1" dirty="0" smtClean="0">
                <a:solidFill>
                  <a:srgbClr val="002060"/>
                </a:solidFill>
              </a:rPr>
              <a:t>« Titus </a:t>
            </a:r>
            <a:r>
              <a:rPr lang="fr-FR" sz="3200" b="1" dirty="0" err="1" smtClean="0">
                <a:solidFill>
                  <a:srgbClr val="002060"/>
                </a:solidFill>
              </a:rPr>
              <a:t>Cup</a:t>
            </a:r>
            <a:r>
              <a:rPr lang="fr-FR" sz="3200" b="1" dirty="0" smtClean="0">
                <a:solidFill>
                  <a:srgbClr val="002060"/>
                </a:solidFill>
              </a:rPr>
              <a:t> » en </a:t>
            </a:r>
            <a:r>
              <a:rPr lang="fr-FR" sz="3200" b="1" dirty="0" err="1" smtClean="0">
                <a:solidFill>
                  <a:srgbClr val="002060"/>
                </a:solidFill>
              </a:rPr>
              <a:t>stableford</a:t>
            </a:r>
            <a:r>
              <a:rPr lang="fr-FR" sz="3200" b="1" dirty="0" smtClean="0">
                <a:solidFill>
                  <a:srgbClr val="002060"/>
                </a:solidFill>
              </a:rPr>
              <a:t> individuel </a:t>
            </a:r>
            <a:r>
              <a:rPr lang="fr-FR" sz="3200" b="1" dirty="0">
                <a:solidFill>
                  <a:srgbClr val="002060"/>
                </a:solidFill>
              </a:rPr>
              <a:t>et </a:t>
            </a:r>
            <a:r>
              <a:rPr lang="fr-FR" sz="3200" b="1" dirty="0" smtClean="0">
                <a:solidFill>
                  <a:srgbClr val="002060"/>
                </a:solidFill>
              </a:rPr>
              <a:t>de </a:t>
            </a:r>
            <a:r>
              <a:rPr lang="fr-FR" sz="3200" b="1" dirty="0">
                <a:solidFill>
                  <a:srgbClr val="002060"/>
                </a:solidFill>
              </a:rPr>
              <a:t>sorties </a:t>
            </a:r>
            <a:r>
              <a:rPr lang="fr-FR" sz="3200" b="1" dirty="0" smtClean="0">
                <a:solidFill>
                  <a:srgbClr val="002060"/>
                </a:solidFill>
              </a:rPr>
              <a:t>avec </a:t>
            </a:r>
            <a:r>
              <a:rPr lang="fr-FR" sz="3200" b="1" dirty="0">
                <a:solidFill>
                  <a:srgbClr val="002060"/>
                </a:solidFill>
              </a:rPr>
              <a:t>des formules de jeu variées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rgbClr val="009E47"/>
                </a:solidFill>
              </a:rPr>
              <a:t>18 golfs différents avec 6 nouveaux, dont 3 golfs privés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tx2"/>
                </a:solidFill>
              </a:rPr>
              <a:t>Possibilité pour nos ‘’vétérans’’ (+ 80 ans) de partir des boules </a:t>
            </a:r>
            <a:r>
              <a:rPr lang="fr-FR" sz="3200" b="1" dirty="0">
                <a:solidFill>
                  <a:srgbClr val="0070C0"/>
                </a:solidFill>
              </a:rPr>
              <a:t>bleues </a:t>
            </a:r>
          </a:p>
          <a:p>
            <a:endParaRPr lang="fr-FR" sz="3200" b="1" dirty="0">
              <a:solidFill>
                <a:srgbClr val="FF0000"/>
              </a:solidFill>
            </a:endParaRPr>
          </a:p>
          <a:p>
            <a:endParaRPr lang="fr-FR" sz="3200" b="1" dirty="0">
              <a:solidFill>
                <a:srgbClr val="002060"/>
              </a:solidFill>
            </a:endParaRPr>
          </a:p>
          <a:p>
            <a:endParaRPr lang="fr-FR" sz="3200" b="1" dirty="0">
              <a:solidFill>
                <a:srgbClr val="002060"/>
              </a:solidFill>
            </a:endParaRPr>
          </a:p>
          <a:p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1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50405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Sorties en semaine 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046778" y="6481013"/>
            <a:ext cx="1277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C.DELAUME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251520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19" y="908720"/>
            <a:ext cx="864096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31 sorties, du 7 mars au 28 novembre</a:t>
            </a:r>
          </a:p>
          <a:p>
            <a:endParaRPr lang="fr-FR" sz="1600" b="1" dirty="0">
              <a:solidFill>
                <a:srgbClr val="002060"/>
              </a:solidFill>
            </a:endParaRPr>
          </a:p>
          <a:p>
            <a:r>
              <a:rPr lang="fr-FR" sz="3200" b="1" dirty="0">
                <a:solidFill>
                  <a:srgbClr val="FF0000"/>
                </a:solidFill>
              </a:rPr>
              <a:t>3 </a:t>
            </a:r>
            <a:r>
              <a:rPr lang="fr-FR" sz="3200" b="1" dirty="0" smtClean="0">
                <a:solidFill>
                  <a:srgbClr val="FF0000"/>
                </a:solidFill>
              </a:rPr>
              <a:t>nouveautés :</a:t>
            </a:r>
          </a:p>
          <a:p>
            <a:endParaRPr lang="fr-FR" sz="12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rgbClr val="009E47"/>
                </a:solidFill>
              </a:rPr>
              <a:t>18</a:t>
            </a:r>
            <a:r>
              <a:rPr lang="fr-FR" sz="3200" dirty="0" smtClean="0">
                <a:solidFill>
                  <a:srgbClr val="009E47"/>
                </a:solidFill>
              </a:rPr>
              <a:t> </a:t>
            </a:r>
            <a:r>
              <a:rPr lang="fr-FR" sz="3200" b="1" dirty="0">
                <a:solidFill>
                  <a:srgbClr val="009E47"/>
                </a:solidFill>
              </a:rPr>
              <a:t>golfs différents,  6 </a:t>
            </a:r>
            <a:r>
              <a:rPr lang="fr-FR" sz="3200" b="1" dirty="0" smtClean="0">
                <a:solidFill>
                  <a:srgbClr val="009E47"/>
                </a:solidFill>
              </a:rPr>
              <a:t>nouveaux </a:t>
            </a:r>
            <a:r>
              <a:rPr lang="fr-FR" sz="3200" b="1" dirty="0">
                <a:solidFill>
                  <a:srgbClr val="009E47"/>
                </a:solidFill>
              </a:rPr>
              <a:t>dont 3 privés 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59" y="3501008"/>
            <a:ext cx="39604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err="1">
                <a:solidFill>
                  <a:srgbClr val="002060"/>
                </a:solidFill>
              </a:rPr>
              <a:t>Béthemont</a:t>
            </a:r>
            <a:endParaRPr lang="fr-FR" sz="2800" b="1" dirty="0">
              <a:solidFill>
                <a:srgbClr val="002060"/>
              </a:solidFill>
            </a:endParaRPr>
          </a:p>
          <a:p>
            <a:r>
              <a:rPr lang="fr-FR" sz="2800" b="1" dirty="0">
                <a:solidFill>
                  <a:srgbClr val="002060"/>
                </a:solidFill>
              </a:rPr>
              <a:t>Boucles de Seine</a:t>
            </a:r>
          </a:p>
          <a:p>
            <a:r>
              <a:rPr lang="fr-FR" sz="2800" b="1" dirty="0" err="1">
                <a:solidFill>
                  <a:srgbClr val="002060"/>
                </a:solidFill>
              </a:rPr>
              <a:t>Feucherolles</a:t>
            </a:r>
            <a:endParaRPr lang="fr-FR" sz="2800" b="1" dirty="0">
              <a:solidFill>
                <a:srgbClr val="002060"/>
              </a:solidFill>
            </a:endParaRPr>
          </a:p>
          <a:p>
            <a:r>
              <a:rPr lang="fr-FR" sz="2800" b="1" dirty="0">
                <a:solidFill>
                  <a:srgbClr val="002060"/>
                </a:solidFill>
              </a:rPr>
              <a:t>Forges les Bains</a:t>
            </a:r>
          </a:p>
          <a:p>
            <a:r>
              <a:rPr lang="fr-FR" sz="2800" b="1" dirty="0">
                <a:solidFill>
                  <a:srgbClr val="002060"/>
                </a:solidFill>
              </a:rPr>
              <a:t>Golf des Yvelines</a:t>
            </a:r>
          </a:p>
          <a:p>
            <a:r>
              <a:rPr lang="fr-FR" sz="2800" b="1" dirty="0">
                <a:solidFill>
                  <a:srgbClr val="002060"/>
                </a:solidFill>
              </a:rPr>
              <a:t>Guerville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3501008"/>
            <a:ext cx="4320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National Aigle</a:t>
            </a:r>
          </a:p>
          <a:p>
            <a:r>
              <a:rPr lang="fr-FR" sz="2800" b="1" dirty="0" smtClean="0">
                <a:solidFill>
                  <a:srgbClr val="002060"/>
                </a:solidFill>
              </a:rPr>
              <a:t>Saint-Marc</a:t>
            </a:r>
            <a:endParaRPr lang="fr-FR" sz="2800" b="1" dirty="0">
              <a:solidFill>
                <a:srgbClr val="002060"/>
              </a:solidFill>
            </a:endParaRPr>
          </a:p>
          <a:p>
            <a:r>
              <a:rPr lang="fr-FR" sz="2800" b="1" dirty="0" smtClean="0">
                <a:solidFill>
                  <a:srgbClr val="002060"/>
                </a:solidFill>
              </a:rPr>
              <a:t>Saint-Quentin en Yvelines</a:t>
            </a:r>
            <a:endParaRPr lang="fr-FR" sz="2800" b="1" dirty="0">
              <a:solidFill>
                <a:srgbClr val="002060"/>
              </a:solidFill>
            </a:endParaRPr>
          </a:p>
          <a:p>
            <a:r>
              <a:rPr lang="fr-FR" sz="2800" b="1" dirty="0" err="1">
                <a:solidFill>
                  <a:srgbClr val="002060"/>
                </a:solidFill>
              </a:rPr>
              <a:t>Villarceaux</a:t>
            </a:r>
            <a:endParaRPr lang="fr-FR" sz="2800" b="1" dirty="0">
              <a:solidFill>
                <a:srgbClr val="002060"/>
              </a:solidFill>
            </a:endParaRPr>
          </a:p>
          <a:p>
            <a:r>
              <a:rPr lang="fr-FR" sz="2800" b="1" dirty="0">
                <a:solidFill>
                  <a:srgbClr val="002060"/>
                </a:solidFill>
              </a:rPr>
              <a:t>Villennes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19" y="2926729"/>
            <a:ext cx="8640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B050"/>
                </a:solidFill>
              </a:rPr>
              <a:t>Les 11 </a:t>
            </a:r>
            <a:r>
              <a:rPr lang="fr-FR" sz="2800" b="1" dirty="0">
                <a:solidFill>
                  <a:srgbClr val="00B050"/>
                </a:solidFill>
              </a:rPr>
              <a:t>golfs joués en 2016 où </a:t>
            </a:r>
            <a:r>
              <a:rPr lang="fr-FR" sz="2800" b="1" dirty="0" smtClean="0">
                <a:solidFill>
                  <a:srgbClr val="00B050"/>
                </a:solidFill>
              </a:rPr>
              <a:t>nous revenons </a:t>
            </a:r>
            <a:r>
              <a:rPr lang="fr-FR" sz="2800" b="1" dirty="0">
                <a:solidFill>
                  <a:srgbClr val="00B050"/>
                </a:solidFill>
              </a:rPr>
              <a:t>en 2017</a:t>
            </a:r>
          </a:p>
        </p:txBody>
      </p:sp>
    </p:spTree>
    <p:extLst>
      <p:ext uri="{BB962C8B-B14F-4D97-AF65-F5344CB8AC3E}">
        <p14:creationId xmlns:p14="http://schemas.microsoft.com/office/powerpoint/2010/main" val="34265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50405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Sorties en semaine 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046778" y="6481013"/>
            <a:ext cx="1277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C.DELAUME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251520" y="1653863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1" y="908720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31 sorties, du 7 mars au 28 novembre</a:t>
            </a:r>
          </a:p>
          <a:p>
            <a:endParaRPr lang="fr-FR" sz="1600" b="1" dirty="0">
              <a:solidFill>
                <a:srgbClr val="002060"/>
              </a:solidFill>
            </a:endParaRPr>
          </a:p>
          <a:p>
            <a:r>
              <a:rPr lang="fr-FR" sz="3200" b="1" dirty="0" smtClean="0">
                <a:solidFill>
                  <a:srgbClr val="FF0000"/>
                </a:solidFill>
              </a:rPr>
              <a:t>3 </a:t>
            </a:r>
            <a:r>
              <a:rPr lang="fr-FR" sz="3200" b="1" dirty="0">
                <a:solidFill>
                  <a:srgbClr val="FF0000"/>
                </a:solidFill>
              </a:rPr>
              <a:t>nouveautés</a:t>
            </a:r>
            <a:r>
              <a:rPr lang="fr-FR" sz="3200" b="1" dirty="0" smtClean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rgbClr val="009E47"/>
                </a:solidFill>
              </a:rPr>
              <a:t>18 golfs différents dont 6 nouveaux</a:t>
            </a:r>
            <a:endParaRPr lang="fr-FR" sz="3200" b="1" dirty="0">
              <a:solidFill>
                <a:srgbClr val="009E47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3717032"/>
            <a:ext cx="38440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err="1" smtClean="0">
                <a:solidFill>
                  <a:srgbClr val="002060"/>
                </a:solidFill>
              </a:rPr>
              <a:t>Fourqueux</a:t>
            </a:r>
            <a:endParaRPr lang="fr-FR" sz="2800" b="1" dirty="0">
              <a:solidFill>
                <a:srgbClr val="002060"/>
              </a:solidFill>
            </a:endParaRPr>
          </a:p>
          <a:p>
            <a:r>
              <a:rPr lang="fr-FR" sz="2800" b="1" dirty="0">
                <a:solidFill>
                  <a:srgbClr val="002060"/>
                </a:solidFill>
              </a:rPr>
              <a:t>La Vaucouleurs (Vallons)</a:t>
            </a:r>
          </a:p>
          <a:p>
            <a:r>
              <a:rPr lang="fr-FR" sz="2800" b="1" dirty="0">
                <a:solidFill>
                  <a:srgbClr val="002060"/>
                </a:solidFill>
              </a:rPr>
              <a:t>Le Tremblay sur Mauldre</a:t>
            </a:r>
          </a:p>
        </p:txBody>
      </p:sp>
      <p:sp>
        <p:nvSpPr>
          <p:cNvPr id="7" name="Rectangle 6"/>
          <p:cNvSpPr/>
          <p:nvPr/>
        </p:nvSpPr>
        <p:spPr>
          <a:xfrm>
            <a:off x="5580112" y="3717032"/>
            <a:ext cx="33123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Marivaux</a:t>
            </a:r>
          </a:p>
          <a:p>
            <a:r>
              <a:rPr lang="fr-FR" sz="2800" b="1" dirty="0" err="1">
                <a:solidFill>
                  <a:srgbClr val="002060"/>
                </a:solidFill>
              </a:rPr>
              <a:t>Seraincourt</a:t>
            </a:r>
            <a:endParaRPr lang="fr-FR" sz="2800" b="1" dirty="0">
              <a:solidFill>
                <a:srgbClr val="002060"/>
              </a:solidFill>
            </a:endParaRPr>
          </a:p>
          <a:p>
            <a:r>
              <a:rPr lang="fr-FR" sz="2800" b="1" dirty="0">
                <a:solidFill>
                  <a:srgbClr val="002060"/>
                </a:solidFill>
              </a:rPr>
              <a:t>Villacoublay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576" y="2827874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b="1" dirty="0" smtClean="0">
              <a:solidFill>
                <a:srgbClr val="00B050"/>
              </a:solidFill>
            </a:endParaRPr>
          </a:p>
          <a:p>
            <a:r>
              <a:rPr lang="fr-FR" sz="2800" b="1" dirty="0" smtClean="0">
                <a:solidFill>
                  <a:srgbClr val="00B050"/>
                </a:solidFill>
              </a:rPr>
              <a:t>Les </a:t>
            </a:r>
            <a:r>
              <a:rPr lang="fr-FR" sz="2800" b="1" dirty="0">
                <a:solidFill>
                  <a:srgbClr val="00B050"/>
                </a:solidFill>
              </a:rPr>
              <a:t>6 nouveaux golfs</a:t>
            </a:r>
          </a:p>
        </p:txBody>
      </p:sp>
    </p:spTree>
    <p:extLst>
      <p:ext uri="{BB962C8B-B14F-4D97-AF65-F5344CB8AC3E}">
        <p14:creationId xmlns:p14="http://schemas.microsoft.com/office/powerpoint/2010/main" val="212563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1" y="260648"/>
            <a:ext cx="8640960" cy="50405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Sorties </a:t>
            </a:r>
            <a:r>
              <a:rPr lang="fr-FR" b="1" dirty="0" smtClean="0">
                <a:solidFill>
                  <a:srgbClr val="FF0000"/>
                </a:solidFill>
              </a:rPr>
              <a:t>en </a:t>
            </a:r>
            <a:r>
              <a:rPr lang="fr-FR" b="1" dirty="0">
                <a:solidFill>
                  <a:srgbClr val="FF0000"/>
                </a:solidFill>
              </a:rPr>
              <a:t>semaine 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046778" y="6481013"/>
            <a:ext cx="1277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C.DELAUME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1" y="1052736"/>
            <a:ext cx="8640960" cy="758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31 sorties, du 7 mars au 28 novembre</a:t>
            </a:r>
          </a:p>
          <a:p>
            <a:endParaRPr lang="fr-FR" b="1" dirty="0">
              <a:solidFill>
                <a:srgbClr val="002060"/>
              </a:solidFill>
            </a:endParaRPr>
          </a:p>
          <a:p>
            <a:r>
              <a:rPr lang="fr-FR" sz="3200" b="1" dirty="0">
                <a:solidFill>
                  <a:srgbClr val="FF0000"/>
                </a:solidFill>
              </a:rPr>
              <a:t>3 nouveautés:</a:t>
            </a:r>
          </a:p>
          <a:p>
            <a:endParaRPr lang="fr-FR" sz="1600" b="1" dirty="0" smtClean="0">
              <a:solidFill>
                <a:srgbClr val="002060"/>
              </a:solidFill>
            </a:endParaRPr>
          </a:p>
          <a:p>
            <a:r>
              <a:rPr lang="fr-FR" sz="2800" b="1" dirty="0" smtClean="0">
                <a:solidFill>
                  <a:srgbClr val="002060"/>
                </a:solidFill>
              </a:rPr>
              <a:t>Alternance de :</a:t>
            </a:r>
          </a:p>
          <a:p>
            <a:endParaRPr lang="fr-FR" sz="1100" b="1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002060"/>
                </a:solidFill>
              </a:rPr>
              <a:t>Sorties Titus </a:t>
            </a:r>
            <a:r>
              <a:rPr lang="fr-FR" sz="2800" b="1" dirty="0" err="1">
                <a:solidFill>
                  <a:srgbClr val="002060"/>
                </a:solidFill>
              </a:rPr>
              <a:t>Cup</a:t>
            </a:r>
            <a:r>
              <a:rPr lang="fr-FR" sz="2800" b="1" dirty="0">
                <a:solidFill>
                  <a:srgbClr val="002060"/>
                </a:solidFill>
              </a:rPr>
              <a:t> en </a:t>
            </a:r>
            <a:r>
              <a:rPr lang="fr-FR" sz="2800" b="1" dirty="0" err="1">
                <a:solidFill>
                  <a:srgbClr val="002060"/>
                </a:solidFill>
              </a:rPr>
              <a:t>sfd</a:t>
            </a:r>
            <a:r>
              <a:rPr lang="fr-FR" sz="2800" b="1" dirty="0">
                <a:solidFill>
                  <a:srgbClr val="002060"/>
                </a:solidFill>
              </a:rPr>
              <a:t> </a:t>
            </a:r>
            <a:r>
              <a:rPr lang="fr-FR" sz="2800" b="1" dirty="0" err="1">
                <a:solidFill>
                  <a:srgbClr val="002060"/>
                </a:solidFill>
              </a:rPr>
              <a:t>ind</a:t>
            </a:r>
            <a:r>
              <a:rPr lang="fr-FR" sz="2800" b="1" dirty="0">
                <a:solidFill>
                  <a:srgbClr val="002060"/>
                </a:solidFill>
              </a:rPr>
              <a:t> </a:t>
            </a:r>
            <a:r>
              <a:rPr lang="fr-FR" sz="2800" b="1" dirty="0" smtClean="0">
                <a:solidFill>
                  <a:srgbClr val="002060"/>
                </a:solidFill>
              </a:rPr>
              <a:t>(</a:t>
            </a:r>
            <a:r>
              <a:rPr lang="fr-FR" sz="2800" b="1" dirty="0">
                <a:solidFill>
                  <a:srgbClr val="002060"/>
                </a:solidFill>
              </a:rPr>
              <a:t>3</a:t>
            </a:r>
            <a:r>
              <a:rPr lang="fr-FR" sz="2800" b="1" dirty="0" smtClean="0">
                <a:solidFill>
                  <a:srgbClr val="002060"/>
                </a:solidFill>
              </a:rPr>
              <a:t>/4 </a:t>
            </a:r>
            <a:r>
              <a:rPr lang="fr-FR" sz="2800" b="1" dirty="0">
                <a:solidFill>
                  <a:srgbClr val="002060"/>
                </a:solidFill>
              </a:rPr>
              <a:t>des sorties), avec classement à la journée et au cumul sur </a:t>
            </a:r>
            <a:r>
              <a:rPr lang="fr-FR" sz="2800" b="1" dirty="0" smtClean="0">
                <a:solidFill>
                  <a:srgbClr val="002060"/>
                </a:solidFill>
              </a:rPr>
              <a:t>l’année. </a:t>
            </a:r>
            <a:endParaRPr lang="fr-FR" sz="2800" b="1" dirty="0">
              <a:solidFill>
                <a:srgbClr val="002060"/>
              </a:solidFill>
            </a:endParaRPr>
          </a:p>
          <a:p>
            <a:endParaRPr lang="fr-FR" sz="1100" b="1" dirty="0" smtClean="0">
              <a:solidFill>
                <a:srgbClr val="002060"/>
              </a:solidFill>
            </a:endParaRPr>
          </a:p>
          <a:p>
            <a:r>
              <a:rPr lang="fr-FR" sz="2800" b="1" dirty="0" smtClean="0">
                <a:solidFill>
                  <a:srgbClr val="002060"/>
                </a:solidFill>
              </a:rPr>
              <a:t>et de</a:t>
            </a:r>
          </a:p>
          <a:p>
            <a:endParaRPr lang="fr-FR" sz="1100" b="1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002060"/>
                </a:solidFill>
              </a:rPr>
              <a:t>Sorties </a:t>
            </a:r>
            <a:r>
              <a:rPr lang="fr-FR" sz="2800" b="1" dirty="0" smtClean="0">
                <a:solidFill>
                  <a:srgbClr val="002060"/>
                </a:solidFill>
              </a:rPr>
              <a:t>(1/4 </a:t>
            </a:r>
            <a:r>
              <a:rPr lang="fr-FR" sz="2800" b="1" dirty="0">
                <a:solidFill>
                  <a:srgbClr val="002060"/>
                </a:solidFill>
              </a:rPr>
              <a:t>des sorties) avec des formules variées, par équipe: </a:t>
            </a:r>
            <a:r>
              <a:rPr lang="fr-FR" sz="2800" b="1" dirty="0" err="1">
                <a:solidFill>
                  <a:srgbClr val="002060"/>
                </a:solidFill>
              </a:rPr>
              <a:t>scramble</a:t>
            </a:r>
            <a:r>
              <a:rPr lang="fr-FR" sz="2800" b="1" dirty="0">
                <a:solidFill>
                  <a:srgbClr val="002060"/>
                </a:solidFill>
              </a:rPr>
              <a:t> à 2, à 3, 4 BMB, </a:t>
            </a:r>
            <a:r>
              <a:rPr lang="fr-FR" sz="2800" b="1" dirty="0" err="1">
                <a:solidFill>
                  <a:srgbClr val="002060"/>
                </a:solidFill>
              </a:rPr>
              <a:t>greensome</a:t>
            </a:r>
            <a:r>
              <a:rPr lang="fr-FR" sz="2800" b="1" dirty="0">
                <a:solidFill>
                  <a:srgbClr val="002060"/>
                </a:solidFill>
              </a:rPr>
              <a:t>, match-play…, parties amicales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200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200" b="1" dirty="0">
              <a:solidFill>
                <a:srgbClr val="002060"/>
              </a:solidFill>
            </a:endParaRPr>
          </a:p>
          <a:p>
            <a:endParaRPr lang="fr-FR" sz="3200" b="1" dirty="0">
              <a:solidFill>
                <a:srgbClr val="002060"/>
              </a:solidFill>
            </a:endParaRPr>
          </a:p>
          <a:p>
            <a:endParaRPr lang="fr-FR" sz="3200" b="1" dirty="0">
              <a:solidFill>
                <a:srgbClr val="002060"/>
              </a:solidFill>
            </a:endParaRPr>
          </a:p>
          <a:p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9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64" y="3565340"/>
            <a:ext cx="864727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96798" y="1124744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+ compétitions (CIDFA et RFST)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	+ championnat matchplay 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                      + le Grand Prix </a:t>
            </a:r>
            <a:r>
              <a:rPr lang="fr-FR" sz="2400" b="1" dirty="0">
                <a:solidFill>
                  <a:srgbClr val="FF0000"/>
                </a:solidFill>
              </a:rPr>
              <a:t>(sur 2 jours)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		          + partenariats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36004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Richesse de l’offre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P. REVAULT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50405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Sorties en semaine 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046778" y="6481013"/>
            <a:ext cx="1277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C.DELAUME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1" y="1124744"/>
            <a:ext cx="864096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3200" b="1" dirty="0">
                <a:solidFill>
                  <a:srgbClr val="FF0000"/>
                </a:solidFill>
              </a:rPr>
              <a:t>31 sorties, du 7 mars au 28 </a:t>
            </a:r>
            <a:r>
              <a:rPr lang="fr-FR" sz="3200" b="1" dirty="0" smtClean="0">
                <a:solidFill>
                  <a:srgbClr val="FF0000"/>
                </a:solidFill>
              </a:rPr>
              <a:t>novembre</a:t>
            </a:r>
          </a:p>
          <a:p>
            <a:pPr lvl="1"/>
            <a:endParaRPr lang="fr-FR" b="1" dirty="0">
              <a:solidFill>
                <a:srgbClr val="FF0000"/>
              </a:solidFill>
            </a:endParaRPr>
          </a:p>
          <a:p>
            <a:r>
              <a:rPr lang="fr-FR" sz="2400" dirty="0" smtClean="0">
                <a:solidFill>
                  <a:srgbClr val="002060"/>
                </a:solidFill>
              </a:rPr>
              <a:t>   en </a:t>
            </a:r>
            <a:r>
              <a:rPr lang="fr-FR" sz="2400" dirty="0">
                <a:solidFill>
                  <a:srgbClr val="002060"/>
                </a:solidFill>
              </a:rPr>
              <a:t>grande majorité, </a:t>
            </a:r>
            <a:r>
              <a:rPr lang="fr-FR" sz="3200" b="1" dirty="0">
                <a:solidFill>
                  <a:srgbClr val="002060"/>
                </a:solidFill>
              </a:rPr>
              <a:t>le mardi:</a:t>
            </a:r>
          </a:p>
          <a:p>
            <a:endParaRPr lang="fr-FR" b="1" dirty="0">
              <a:solidFill>
                <a:srgbClr val="002060"/>
              </a:solidFill>
            </a:endParaRPr>
          </a:p>
          <a:p>
            <a:pPr lvl="1"/>
            <a:r>
              <a:rPr lang="fr-FR" sz="3200" b="1" dirty="0">
                <a:solidFill>
                  <a:srgbClr val="FF0000"/>
                </a:solidFill>
              </a:rPr>
              <a:t>3 nouveautés: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200" dirty="0"/>
              <a:t>Possibilité pour nos ‘’vétérans’’ (+ 80 ans) de partir des boules </a:t>
            </a:r>
            <a:r>
              <a:rPr lang="fr-FR" sz="3200" b="1" dirty="0">
                <a:solidFill>
                  <a:srgbClr val="0070C0"/>
                </a:solidFill>
              </a:rPr>
              <a:t>bleues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200" dirty="0"/>
              <a:t>Ce sera valable pour toutes les sorties (en </a:t>
            </a:r>
            <a:r>
              <a:rPr lang="fr-FR" sz="3200" dirty="0" err="1"/>
              <a:t>sfd</a:t>
            </a:r>
            <a:r>
              <a:rPr lang="fr-FR" sz="3200" dirty="0"/>
              <a:t> </a:t>
            </a:r>
            <a:r>
              <a:rPr lang="fr-FR" sz="3200" dirty="0" err="1"/>
              <a:t>ind</a:t>
            </a:r>
            <a:r>
              <a:rPr lang="fr-FR" sz="3200" dirty="0"/>
              <a:t> et par équipe</a:t>
            </a:r>
            <a:r>
              <a:rPr lang="fr-FR" sz="3200" dirty="0" smtClean="0"/>
              <a:t>).</a:t>
            </a:r>
            <a:endParaRPr lang="fr-FR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200" dirty="0"/>
              <a:t>Le nombre de coups rendus sera calculé en fonction de ces départs spécifiques</a:t>
            </a:r>
          </a:p>
          <a:p>
            <a:endParaRPr lang="fr-FR" sz="3200" b="1" dirty="0">
              <a:solidFill>
                <a:srgbClr val="FF0000"/>
              </a:solidFill>
            </a:endParaRPr>
          </a:p>
          <a:p>
            <a:endParaRPr lang="fr-FR" sz="3200" b="1" dirty="0">
              <a:solidFill>
                <a:srgbClr val="002060"/>
              </a:solidFill>
            </a:endParaRPr>
          </a:p>
          <a:p>
            <a:endParaRPr lang="fr-FR" sz="3200" b="1" dirty="0">
              <a:solidFill>
                <a:srgbClr val="002060"/>
              </a:solidFill>
            </a:endParaRPr>
          </a:p>
          <a:p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0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640960" cy="50405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TITUS CUP 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956376" y="6481013"/>
            <a:ext cx="1277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C.DELAUME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251520" y="1124744"/>
            <a:ext cx="8640960" cy="5040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3800" b="1" dirty="0" smtClean="0">
                <a:solidFill>
                  <a:srgbClr val="FF0000"/>
                </a:solidFill>
              </a:rPr>
              <a:t>  Réactualisation </a:t>
            </a:r>
            <a:r>
              <a:rPr lang="fr-FR" sz="3800" b="1" dirty="0">
                <a:solidFill>
                  <a:srgbClr val="002060"/>
                </a:solidFill>
              </a:rPr>
              <a:t>de la formule mise en place en 2015 pour cette compétition annuelle :</a:t>
            </a:r>
          </a:p>
          <a:p>
            <a:pPr algn="just"/>
            <a:endParaRPr lang="fr-FR" b="1" dirty="0">
              <a:solidFill>
                <a:schemeClr val="tx1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fr-FR" sz="3800" dirty="0">
                <a:solidFill>
                  <a:srgbClr val="002060"/>
                </a:solidFill>
              </a:rPr>
              <a:t>Toutes les sorties sont prises en compte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fr-FR" sz="3800" dirty="0">
                <a:solidFill>
                  <a:srgbClr val="002060"/>
                </a:solidFill>
              </a:rPr>
              <a:t>Scores calculés sur chaque sortie du mardi ou mercredi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fr-FR" sz="3800" dirty="0">
                <a:solidFill>
                  <a:srgbClr val="002060"/>
                </a:solidFill>
              </a:rPr>
              <a:t>En stableford net et brut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fr-FR" sz="3800" dirty="0">
                <a:solidFill>
                  <a:srgbClr val="002060"/>
                </a:solidFill>
              </a:rPr>
              <a:t>Classement dames et messieurs </a:t>
            </a:r>
            <a:r>
              <a:rPr lang="fr-FR" sz="2400" dirty="0">
                <a:solidFill>
                  <a:srgbClr val="002060"/>
                </a:solidFill>
              </a:rPr>
              <a:t>(boules rouges, bleues et jaunes)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fr-FR" sz="3800" dirty="0">
                <a:solidFill>
                  <a:srgbClr val="002060"/>
                </a:solidFill>
              </a:rPr>
              <a:t>Affichage du classement après chaque sortie,</a:t>
            </a:r>
            <a:r>
              <a:rPr lang="fr-FR" sz="4200" dirty="0">
                <a:solidFill>
                  <a:srgbClr val="002060"/>
                </a:solidFill>
              </a:rPr>
              <a:t>                       </a:t>
            </a:r>
            <a:r>
              <a:rPr lang="fr-FR" sz="3800" dirty="0">
                <a:solidFill>
                  <a:srgbClr val="002060"/>
                </a:solidFill>
              </a:rPr>
              <a:t>dès la </a:t>
            </a:r>
            <a:r>
              <a:rPr lang="fr-FR" sz="3800" dirty="0">
                <a:solidFill>
                  <a:srgbClr val="FF0000"/>
                </a:solidFill>
              </a:rPr>
              <a:t>7</a:t>
            </a:r>
            <a:r>
              <a:rPr lang="fr-FR" sz="3800" baseline="30000" dirty="0">
                <a:solidFill>
                  <a:srgbClr val="FF0000"/>
                </a:solidFill>
              </a:rPr>
              <a:t>ème</a:t>
            </a:r>
            <a:r>
              <a:rPr lang="fr-FR" sz="3800" dirty="0">
                <a:solidFill>
                  <a:srgbClr val="002060"/>
                </a:solidFill>
              </a:rPr>
              <a:t> sortie vs 10 </a:t>
            </a:r>
            <a:r>
              <a:rPr lang="fr-FR" sz="3800" dirty="0" err="1">
                <a:solidFill>
                  <a:srgbClr val="002060"/>
                </a:solidFill>
              </a:rPr>
              <a:t>ème</a:t>
            </a:r>
            <a:r>
              <a:rPr lang="fr-FR" sz="3800" dirty="0">
                <a:solidFill>
                  <a:srgbClr val="002060"/>
                </a:solidFill>
              </a:rPr>
              <a:t> sortie.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fr-F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2"/>
          <p:cNvSpPr txBox="1">
            <a:spLocks/>
          </p:cNvSpPr>
          <p:nvPr/>
        </p:nvSpPr>
        <p:spPr>
          <a:xfrm>
            <a:off x="323528" y="1268760"/>
            <a:ext cx="8640960" cy="367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>
                <a:solidFill>
                  <a:schemeClr val="tx1"/>
                </a:solidFill>
              </a:rPr>
              <a:t>Formule pour cette compétition annuelle :</a:t>
            </a:r>
          </a:p>
          <a:p>
            <a:pPr algn="l"/>
            <a:endParaRPr lang="fr-FR" sz="2300" b="1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participer à 7 sorties au moins </a:t>
            </a: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 nombre de participations </a:t>
            </a:r>
            <a:r>
              <a:rPr lang="fr-FR" b="1" dirty="0">
                <a:solidFill>
                  <a:schemeClr val="tx1"/>
                </a:solidFill>
                <a:sym typeface="Wingdings" panose="05000000000000000000" pitchFamily="2" charset="2"/>
              </a:rPr>
              <a:t>NP</a:t>
            </a:r>
            <a:endParaRPr lang="fr-FR" b="1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Calcul d’un </a:t>
            </a:r>
            <a:r>
              <a:rPr lang="fr-FR" b="1" dirty="0">
                <a:solidFill>
                  <a:srgbClr val="FF0000"/>
                </a:solidFill>
              </a:rPr>
              <a:t>score moyen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fr-FR" sz="3100" dirty="0">
                <a:solidFill>
                  <a:schemeClr val="tx1"/>
                </a:solidFill>
              </a:rPr>
              <a:t>Si NP est compris entre 6 et 10</a:t>
            </a:r>
          </a:p>
          <a:p>
            <a:pPr lvl="3" algn="l"/>
            <a:r>
              <a:rPr lang="fr-FR" sz="3100" b="1" dirty="0">
                <a:solidFill>
                  <a:srgbClr val="002060"/>
                </a:solidFill>
              </a:rPr>
              <a:t>            </a:t>
            </a:r>
            <a:r>
              <a:rPr lang="fr-FR" sz="3100" b="1" u="sng" dirty="0">
                <a:solidFill>
                  <a:srgbClr val="002060"/>
                </a:solidFill>
              </a:rPr>
              <a:t>somme (net + brut) des participations</a:t>
            </a:r>
          </a:p>
          <a:p>
            <a:pPr lvl="1" algn="l"/>
            <a:r>
              <a:rPr lang="fr-FR" b="1" dirty="0">
                <a:solidFill>
                  <a:srgbClr val="002060"/>
                </a:solidFill>
              </a:rPr>
              <a:t>                                                          NP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fr-FR" sz="3100" dirty="0">
                <a:solidFill>
                  <a:schemeClr val="tx1"/>
                </a:solidFill>
              </a:rPr>
              <a:t>Si NP &gt; 10, ne sont retenus que les 10 meilleurs scores</a:t>
            </a:r>
          </a:p>
          <a:p>
            <a:pPr lvl="2" algn="l"/>
            <a:r>
              <a:rPr lang="fr-FR" sz="3100" dirty="0">
                <a:solidFill>
                  <a:schemeClr val="tx1"/>
                </a:solidFill>
              </a:rPr>
              <a:t>              </a:t>
            </a:r>
            <a:r>
              <a:rPr lang="fr-FR" sz="3100" b="1" u="sng" dirty="0">
                <a:solidFill>
                  <a:srgbClr val="002060"/>
                </a:solidFill>
              </a:rPr>
              <a:t>somme (net + brut) des 10 meilleurs scores</a:t>
            </a:r>
          </a:p>
          <a:p>
            <a:pPr lvl="2" algn="l"/>
            <a:r>
              <a:rPr lang="fr-FR" sz="3100" b="1" dirty="0">
                <a:solidFill>
                  <a:srgbClr val="002060"/>
                </a:solidFill>
              </a:rPr>
              <a:t>                                                </a:t>
            </a:r>
            <a:r>
              <a:rPr lang="fr-FR" sz="3100" b="1" dirty="0" smtClean="0">
                <a:solidFill>
                  <a:srgbClr val="002060"/>
                </a:solidFill>
              </a:rPr>
              <a:t>10</a:t>
            </a:r>
            <a:endParaRPr lang="fr-FR" dirty="0">
              <a:solidFill>
                <a:schemeClr val="tx1"/>
              </a:solidFill>
            </a:endParaRPr>
          </a:p>
          <a:p>
            <a:pPr lvl="1"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5013176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>
                <a:solidFill>
                  <a:srgbClr val="FF0000"/>
                </a:solidFill>
              </a:rPr>
              <a:t>Les vainqueurs (dames et messieurs) seront ceux qui auront obtenu le meilleur score moyen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640960" cy="50405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TITUS CUP 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205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C. DELAUME</a:t>
            </a:r>
          </a:p>
        </p:txBody>
      </p:sp>
    </p:spTree>
    <p:extLst>
      <p:ext uri="{BB962C8B-B14F-4D97-AF65-F5344CB8AC3E}">
        <p14:creationId xmlns:p14="http://schemas.microsoft.com/office/powerpoint/2010/main" val="172047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50405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Week-ends 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C. DELAUME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35130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tx2"/>
                </a:solidFill>
              </a:rPr>
              <a:t>2 changements par rapport  à 2016 :</a:t>
            </a:r>
          </a:p>
          <a:p>
            <a:endParaRPr lang="fr-FR" b="1" dirty="0">
              <a:solidFill>
                <a:schemeClr val="tx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2"/>
                </a:solidFill>
              </a:rPr>
              <a:t>Une offre enrichie : 3 week-ends au lieu de 2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b="1" dirty="0" smtClean="0">
              <a:solidFill>
                <a:schemeClr val="tx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2"/>
                </a:solidFill>
              </a:rPr>
              <a:t>Positionnement </a:t>
            </a:r>
            <a:r>
              <a:rPr lang="fr-FR" b="1" dirty="0">
                <a:solidFill>
                  <a:schemeClr val="tx2"/>
                </a:solidFill>
              </a:rPr>
              <a:t>:</a:t>
            </a:r>
          </a:p>
          <a:p>
            <a:pPr algn="l"/>
            <a:r>
              <a:rPr lang="fr-FR" b="1" dirty="0">
                <a:solidFill>
                  <a:schemeClr val="tx2"/>
                </a:solidFill>
              </a:rPr>
              <a:t>               </a:t>
            </a:r>
            <a:r>
              <a:rPr lang="fr-FR" b="1" dirty="0" smtClean="0">
                <a:solidFill>
                  <a:schemeClr val="tx2"/>
                </a:solidFill>
              </a:rPr>
              <a:t>2 </a:t>
            </a:r>
            <a:r>
              <a:rPr lang="fr-FR" b="1" dirty="0">
                <a:solidFill>
                  <a:schemeClr val="tx2"/>
                </a:solidFill>
              </a:rPr>
              <a:t>week-ends samedi-dimanche </a:t>
            </a:r>
            <a:endParaRPr lang="fr-FR" b="1" dirty="0" smtClean="0">
              <a:solidFill>
                <a:schemeClr val="tx2"/>
              </a:solidFill>
            </a:endParaRPr>
          </a:p>
          <a:p>
            <a:pPr algn="l"/>
            <a:endParaRPr lang="fr-FR" sz="1600" b="1" dirty="0">
              <a:solidFill>
                <a:schemeClr val="tx2"/>
              </a:solidFill>
            </a:endParaRPr>
          </a:p>
          <a:p>
            <a:pPr algn="l"/>
            <a:r>
              <a:rPr lang="fr-FR" b="1" dirty="0">
                <a:solidFill>
                  <a:schemeClr val="tx2"/>
                </a:solidFill>
              </a:rPr>
              <a:t>               1 week-end vendredi-samedi</a:t>
            </a:r>
          </a:p>
        </p:txBody>
      </p:sp>
    </p:spTree>
    <p:extLst>
      <p:ext uri="{BB962C8B-B14F-4D97-AF65-F5344CB8AC3E}">
        <p14:creationId xmlns:p14="http://schemas.microsoft.com/office/powerpoint/2010/main" val="152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50405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Week-ends 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C. DELAUME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251520" y="1700808"/>
            <a:ext cx="8640960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568952" cy="504056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 Sablé –Solesmes (Perche , Sarthe)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48222" y="3212976"/>
            <a:ext cx="45489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Au printemps :	</a:t>
            </a:r>
            <a:r>
              <a:rPr lang="fr-FR" sz="2000" b="1" dirty="0" err="1">
                <a:solidFill>
                  <a:srgbClr val="002060"/>
                </a:solidFill>
              </a:rPr>
              <a:t>sam</a:t>
            </a:r>
            <a:r>
              <a:rPr lang="fr-FR" sz="2000" b="1" dirty="0">
                <a:solidFill>
                  <a:srgbClr val="002060"/>
                </a:solidFill>
              </a:rPr>
              <a:t> – </a:t>
            </a:r>
            <a:r>
              <a:rPr lang="fr-FR" sz="2000" b="1" dirty="0" err="1">
                <a:solidFill>
                  <a:srgbClr val="002060"/>
                </a:solidFill>
              </a:rPr>
              <a:t>dim</a:t>
            </a:r>
            <a:r>
              <a:rPr lang="fr-FR" sz="2000" b="1" dirty="0">
                <a:solidFill>
                  <a:srgbClr val="002060"/>
                </a:solidFill>
              </a:rPr>
              <a:t> 29 et 30 avril</a:t>
            </a:r>
          </a:p>
          <a:p>
            <a:r>
              <a:rPr lang="fr-FR" sz="2000" dirty="0"/>
              <a:t>250 km de Boulogne – 2h30 via A10</a:t>
            </a:r>
          </a:p>
          <a:p>
            <a:r>
              <a:rPr lang="fr-FR" sz="2000" dirty="0"/>
              <a:t>Budget : </a:t>
            </a:r>
            <a:r>
              <a:rPr lang="fr-FR" sz="2000" b="1" dirty="0">
                <a:solidFill>
                  <a:srgbClr val="002060"/>
                </a:solidFill>
              </a:rPr>
              <a:t>200 € en chambre double</a:t>
            </a:r>
          </a:p>
          <a:p>
            <a:r>
              <a:rPr lang="fr-FR" sz="2000" dirty="0"/>
              <a:t>Nombre de places: </a:t>
            </a:r>
            <a:r>
              <a:rPr lang="fr-FR" sz="2000" b="1" dirty="0">
                <a:solidFill>
                  <a:srgbClr val="002060"/>
                </a:solidFill>
              </a:rPr>
              <a:t>28 golfeurs</a:t>
            </a:r>
          </a:p>
          <a:p>
            <a:r>
              <a:rPr lang="fr-FR" sz="2000" dirty="0"/>
              <a:t>Conditions :</a:t>
            </a:r>
            <a:r>
              <a:rPr lang="fr-FR" sz="2000" b="1" dirty="0">
                <a:solidFill>
                  <a:srgbClr val="002060"/>
                </a:solidFill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</a:rPr>
              <a:t>tous index </a:t>
            </a:r>
            <a:r>
              <a:rPr lang="fr-FR" sz="2000" dirty="0"/>
              <a:t>	</a:t>
            </a:r>
            <a:endParaRPr lang="fr-FR" sz="2800" b="1" dirty="0">
              <a:solidFill>
                <a:srgbClr val="FF0000"/>
              </a:solidFill>
            </a:endParaRPr>
          </a:p>
          <a:p>
            <a:r>
              <a:rPr lang="fr-FR" sz="2000" b="1" dirty="0">
                <a:solidFill>
                  <a:srgbClr val="002060"/>
                </a:solidFill>
              </a:rPr>
              <a:t>Date limite d’inscription : 15 janvier 2017 </a:t>
            </a:r>
          </a:p>
          <a:p>
            <a:r>
              <a:rPr lang="fr-FR" sz="2000" b="1" dirty="0"/>
              <a:t>Golf de </a:t>
            </a:r>
            <a:r>
              <a:rPr lang="fr-FR" sz="2000" b="1" dirty="0" smtClean="0"/>
              <a:t>Sablé-Solesmes 3 </a:t>
            </a:r>
            <a:r>
              <a:rPr lang="fr-FR" sz="2000" b="1" dirty="0"/>
              <a:t>x 9 </a:t>
            </a:r>
            <a:r>
              <a:rPr lang="fr-FR" sz="2000" b="1" dirty="0" smtClean="0"/>
              <a:t>trous = 27 trous  </a:t>
            </a:r>
            <a:r>
              <a:rPr lang="fr-FR" sz="2000" dirty="0"/>
              <a:t>où nous jouerons 2 x 18 trous</a:t>
            </a:r>
          </a:p>
          <a:p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5016610" y="2010242"/>
            <a:ext cx="3875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Grand Hôtel Solesmes 3* </a:t>
            </a:r>
          </a:p>
          <a:p>
            <a:pPr algn="ctr"/>
            <a:r>
              <a:rPr lang="fr-FR" dirty="0"/>
              <a:t>Face à l’abbaye</a:t>
            </a:r>
          </a:p>
        </p:txBody>
      </p:sp>
      <p:pic>
        <p:nvPicPr>
          <p:cNvPr id="3074" name="Picture 2" descr="C:\Users\Catherine\Documents\Golf Tee Time\WEEK-ENDS\2017\SabléSolesmes\abbaye-solesmes-23185_w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610" y="2656573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6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36004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Week-ends 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J.C. TERRENOIRE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899592" y="764704"/>
            <a:ext cx="7128792" cy="1008112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Golf et œnologie en Bourgogne  </a:t>
            </a:r>
          </a:p>
          <a:p>
            <a:r>
              <a:rPr lang="fr-FR" b="1" dirty="0">
                <a:solidFill>
                  <a:srgbClr val="002060"/>
                </a:solidFill>
              </a:rPr>
              <a:t>  </a:t>
            </a:r>
            <a:r>
              <a:rPr lang="fr-FR" sz="3000" b="1" dirty="0">
                <a:solidFill>
                  <a:srgbClr val="00B050"/>
                </a:solidFill>
              </a:rPr>
              <a:t>Golf du Château d’</a:t>
            </a:r>
            <a:r>
              <a:rPr lang="fr-FR" sz="3000" b="1" dirty="0" err="1">
                <a:solidFill>
                  <a:srgbClr val="00B050"/>
                </a:solidFill>
              </a:rPr>
              <a:t>Avoise</a:t>
            </a:r>
            <a:r>
              <a:rPr lang="fr-FR" sz="3000" b="1" dirty="0">
                <a:solidFill>
                  <a:srgbClr val="00B050"/>
                </a:solidFill>
              </a:rPr>
              <a:t> (71)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51520" y="1988932"/>
            <a:ext cx="43204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Au printemps : Sam-</a:t>
            </a:r>
            <a:r>
              <a:rPr lang="fr-FR" sz="2000" dirty="0" err="1" smtClean="0"/>
              <a:t>dim</a:t>
            </a:r>
            <a:r>
              <a:rPr lang="fr-FR" sz="2000" dirty="0" smtClean="0"/>
              <a:t> </a:t>
            </a:r>
            <a:r>
              <a:rPr lang="fr-FR" sz="2000" b="1" dirty="0">
                <a:solidFill>
                  <a:srgbClr val="002060"/>
                </a:solidFill>
              </a:rPr>
              <a:t>20 et 21 mai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370 km de Paris – 3h30 via A6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Budget : </a:t>
            </a:r>
            <a:r>
              <a:rPr lang="fr-FR" sz="2000" b="1" dirty="0">
                <a:solidFill>
                  <a:srgbClr val="002060"/>
                </a:solidFill>
              </a:rPr>
              <a:t>240 € en chambre double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Nombre de places: </a:t>
            </a:r>
            <a:r>
              <a:rPr lang="fr-FR" sz="2000" b="1" dirty="0" smtClean="0">
                <a:solidFill>
                  <a:srgbClr val="002060"/>
                </a:solidFill>
              </a:rPr>
              <a:t>25 personnes *</a:t>
            </a:r>
            <a:endParaRPr lang="fr-FR" sz="20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Condition : </a:t>
            </a:r>
            <a:r>
              <a:rPr lang="fr-FR" sz="2000" b="1" dirty="0">
                <a:solidFill>
                  <a:srgbClr val="002060"/>
                </a:solidFill>
              </a:rPr>
              <a:t>index &lt; </a:t>
            </a:r>
            <a:r>
              <a:rPr lang="fr-FR" sz="2000" b="1" dirty="0" smtClean="0">
                <a:solidFill>
                  <a:srgbClr val="002060"/>
                </a:solidFill>
              </a:rPr>
              <a:t>36</a:t>
            </a:r>
            <a:r>
              <a:rPr lang="fr-FR" sz="2000" dirty="0"/>
              <a:t>	</a:t>
            </a:r>
            <a:endParaRPr lang="fr-FR" sz="2000" dirty="0" smtClean="0"/>
          </a:p>
          <a:p>
            <a:r>
              <a:rPr lang="fr-FR" sz="2000" b="1" dirty="0" smtClean="0">
                <a:solidFill>
                  <a:srgbClr val="FF0000"/>
                </a:solidFill>
              </a:rPr>
              <a:t>      </a:t>
            </a:r>
            <a:r>
              <a:rPr lang="fr-FR" sz="1000" b="1" dirty="0" smtClean="0">
                <a:solidFill>
                  <a:srgbClr val="FF0000"/>
                </a:solidFill>
              </a:rPr>
              <a:t>* golfeurs &amp; accompagnateurs</a:t>
            </a:r>
            <a:endParaRPr lang="fr-FR" sz="10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572001" y="1988932"/>
            <a:ext cx="4320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Hôtel  </a:t>
            </a:r>
            <a:r>
              <a:rPr lang="fr-FR" dirty="0" err="1"/>
              <a:t>Kyriad</a:t>
            </a:r>
            <a:r>
              <a:rPr lang="fr-FR" dirty="0"/>
              <a:t> en face du golf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Dégustation et dîner dans </a:t>
            </a:r>
            <a:r>
              <a:rPr lang="fr-FR" dirty="0" smtClean="0"/>
              <a:t>un </a:t>
            </a:r>
            <a:r>
              <a:rPr lang="fr-FR" dirty="0"/>
              <a:t>caveau à </a:t>
            </a:r>
            <a:r>
              <a:rPr lang="fr-FR" dirty="0" smtClean="0"/>
              <a:t>Givry.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Aller-retour </a:t>
            </a:r>
            <a:r>
              <a:rPr lang="fr-FR" dirty="0"/>
              <a:t>en minibus depuis l’hôtel</a:t>
            </a:r>
          </a:p>
        </p:txBody>
      </p:sp>
    </p:spTree>
    <p:extLst>
      <p:ext uri="{BB962C8B-B14F-4D97-AF65-F5344CB8AC3E}">
        <p14:creationId xmlns:p14="http://schemas.microsoft.com/office/powerpoint/2010/main" val="39455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7252" y="188640"/>
            <a:ext cx="8625228" cy="50405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Week-ends 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J.C TERRENOIRE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640960" cy="1008112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Golf et œnologie en Bourgogne  </a:t>
            </a:r>
          </a:p>
          <a:p>
            <a:r>
              <a:rPr lang="fr-FR" b="1" dirty="0">
                <a:solidFill>
                  <a:srgbClr val="002060"/>
                </a:solidFill>
              </a:rPr>
              <a:t>  </a:t>
            </a:r>
            <a:r>
              <a:rPr lang="fr-FR" sz="3000" b="1" dirty="0">
                <a:solidFill>
                  <a:srgbClr val="00B050"/>
                </a:solidFill>
              </a:rPr>
              <a:t>Golf du Château d’</a:t>
            </a:r>
            <a:r>
              <a:rPr lang="fr-FR" sz="3000" b="1" dirty="0" err="1">
                <a:solidFill>
                  <a:srgbClr val="00B050"/>
                </a:solidFill>
              </a:rPr>
              <a:t>Avoise</a:t>
            </a:r>
            <a:r>
              <a:rPr lang="fr-FR" sz="3000" b="1" dirty="0">
                <a:solidFill>
                  <a:srgbClr val="00B050"/>
                </a:solidFill>
              </a:rPr>
              <a:t> (71)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67252" y="1730812"/>
            <a:ext cx="43204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Au </a:t>
            </a:r>
            <a:r>
              <a:rPr lang="fr-FR" sz="2000" dirty="0"/>
              <a:t>printemps:  Sam-</a:t>
            </a:r>
            <a:r>
              <a:rPr lang="fr-FR" sz="2000" dirty="0" err="1"/>
              <a:t>dim</a:t>
            </a:r>
            <a:r>
              <a:rPr lang="fr-FR" sz="2000" dirty="0"/>
              <a:t> </a:t>
            </a:r>
            <a:r>
              <a:rPr lang="fr-FR" sz="2000" b="1" dirty="0">
                <a:solidFill>
                  <a:srgbClr val="002060"/>
                </a:solidFill>
              </a:rPr>
              <a:t>20 et 21 mai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370 km de Paris – 3h30 via A6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Budget : </a:t>
            </a:r>
            <a:r>
              <a:rPr lang="fr-FR" sz="2000" b="1" dirty="0">
                <a:solidFill>
                  <a:srgbClr val="002060"/>
                </a:solidFill>
              </a:rPr>
              <a:t>240 € en chambre double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Nombre de places: </a:t>
            </a:r>
            <a:r>
              <a:rPr lang="fr-FR" sz="2000" b="1" dirty="0" smtClean="0">
                <a:solidFill>
                  <a:srgbClr val="002060"/>
                </a:solidFill>
              </a:rPr>
              <a:t>25 personnes *</a:t>
            </a:r>
            <a:endParaRPr lang="fr-FR" sz="20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Condition : </a:t>
            </a:r>
            <a:r>
              <a:rPr lang="fr-FR" sz="2000" b="1" dirty="0">
                <a:solidFill>
                  <a:srgbClr val="002060"/>
                </a:solidFill>
              </a:rPr>
              <a:t>index &lt; </a:t>
            </a:r>
            <a:r>
              <a:rPr lang="fr-FR" sz="2000" b="1" dirty="0" smtClean="0">
                <a:solidFill>
                  <a:srgbClr val="002060"/>
                </a:solidFill>
              </a:rPr>
              <a:t>36</a:t>
            </a:r>
            <a:r>
              <a:rPr lang="fr-FR" sz="2000" dirty="0"/>
              <a:t>	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572002" y="2023680"/>
            <a:ext cx="4320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Hôtel  </a:t>
            </a:r>
            <a:r>
              <a:rPr lang="fr-FR" dirty="0" err="1"/>
              <a:t>Kyriad</a:t>
            </a:r>
            <a:r>
              <a:rPr lang="fr-FR" dirty="0"/>
              <a:t> en face du golf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Dégustation et dîner dans </a:t>
            </a:r>
            <a:r>
              <a:rPr lang="fr-FR" dirty="0" smtClean="0"/>
              <a:t>un </a:t>
            </a:r>
            <a:r>
              <a:rPr lang="fr-FR" dirty="0"/>
              <a:t>caveau à </a:t>
            </a:r>
            <a:r>
              <a:rPr lang="fr-FR" dirty="0" smtClean="0"/>
              <a:t>Givry.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Aller-retour </a:t>
            </a:r>
            <a:r>
              <a:rPr lang="fr-FR" dirty="0"/>
              <a:t>en minibus depuis l’hôtel</a:t>
            </a:r>
          </a:p>
        </p:txBody>
      </p:sp>
      <p:pic>
        <p:nvPicPr>
          <p:cNvPr id="11" name="Image 10" descr="http://golf-avoise.com/wp-content/uploads/2015/10/parcours-golf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69804"/>
            <a:ext cx="3744416" cy="2567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cave   vin: Cave à vin avec une bouteille de vin et des verre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693" y="3669804"/>
            <a:ext cx="3724153" cy="2567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1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36496" cy="50405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Week-ends 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C. DELAUME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251520" y="908720"/>
            <a:ext cx="8640960" cy="792088"/>
          </a:xfrm>
        </p:spPr>
        <p:txBody>
          <a:bodyPr>
            <a:normAutofit fontScale="92500"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Normandie : </a:t>
            </a:r>
            <a:r>
              <a:rPr lang="fr-FR" b="1" dirty="0" smtClean="0">
                <a:solidFill>
                  <a:srgbClr val="002060"/>
                </a:solidFill>
              </a:rPr>
              <a:t> Golf de Dieppe </a:t>
            </a:r>
            <a:r>
              <a:rPr lang="fr-FR" b="1" dirty="0">
                <a:solidFill>
                  <a:srgbClr val="002060"/>
                </a:solidFill>
              </a:rPr>
              <a:t>et </a:t>
            </a:r>
            <a:r>
              <a:rPr lang="fr-FR" b="1" dirty="0" smtClean="0">
                <a:solidFill>
                  <a:srgbClr val="002060"/>
                </a:solidFill>
              </a:rPr>
              <a:t>Golf de Saint-Saëns  </a:t>
            </a:r>
            <a:endParaRPr lang="fr-FR" b="1" dirty="0">
              <a:solidFill>
                <a:srgbClr val="002060"/>
              </a:solidFill>
            </a:endParaRPr>
          </a:p>
          <a:p>
            <a:endParaRPr lang="fr-FR" sz="3000" b="1" dirty="0">
              <a:solidFill>
                <a:srgbClr val="00B05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1520" y="1556792"/>
            <a:ext cx="4968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A l’automne:  </a:t>
            </a:r>
            <a:r>
              <a:rPr lang="fr-FR" sz="2000" dirty="0" err="1"/>
              <a:t>Ven-sam</a:t>
            </a:r>
            <a:r>
              <a:rPr lang="fr-FR" sz="2000" dirty="0"/>
              <a:t> </a:t>
            </a:r>
            <a:r>
              <a:rPr lang="fr-FR" sz="2000" b="1" dirty="0">
                <a:solidFill>
                  <a:srgbClr val="002060"/>
                </a:solidFill>
              </a:rPr>
              <a:t>22 et 23 septembre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195 km de Boulogne – 2h10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Budget : </a:t>
            </a:r>
            <a:r>
              <a:rPr lang="fr-FR" sz="2000" b="1" dirty="0">
                <a:solidFill>
                  <a:srgbClr val="002060"/>
                </a:solidFill>
              </a:rPr>
              <a:t>200 € en chambre double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Nombre de places: </a:t>
            </a:r>
            <a:r>
              <a:rPr lang="fr-FR" sz="2000" b="1" dirty="0">
                <a:solidFill>
                  <a:srgbClr val="002060"/>
                </a:solidFill>
              </a:rPr>
              <a:t>28 golfeurs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Condition : </a:t>
            </a:r>
            <a:r>
              <a:rPr lang="fr-FR" sz="2000" b="1" dirty="0" smtClean="0">
                <a:solidFill>
                  <a:srgbClr val="002060"/>
                </a:solidFill>
              </a:rPr>
              <a:t>tous index </a:t>
            </a:r>
            <a:r>
              <a:rPr lang="fr-FR" sz="2000" dirty="0"/>
              <a:t>	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076056" y="2276872"/>
            <a:ext cx="373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Hôtel Mercure La Présidence 4 * </a:t>
            </a:r>
            <a:endParaRPr lang="fr-FR" b="1" dirty="0" smtClean="0">
              <a:solidFill>
                <a:srgbClr val="FF0000"/>
              </a:solidFill>
            </a:endParaRP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À Dieppe face </a:t>
            </a:r>
            <a:r>
              <a:rPr lang="fr-FR" b="1" dirty="0">
                <a:solidFill>
                  <a:srgbClr val="FF0000"/>
                </a:solidFill>
              </a:rPr>
              <a:t>à la mer</a:t>
            </a:r>
          </a:p>
        </p:txBody>
      </p:sp>
      <p:pic>
        <p:nvPicPr>
          <p:cNvPr id="5122" name="Picture 2" descr="C:\Users\Catherine\Documents\Golf Tee Time\WEEK-ENDS\2017\DieppeSaintSaëns\GolfDiepp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841994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2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50405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Voyage Printemps 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B. ANDRIOT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9144000" cy="720080"/>
          </a:xfrm>
        </p:spPr>
        <p:txBody>
          <a:bodyPr>
            <a:normAutofit/>
          </a:bodyPr>
          <a:lstStyle/>
          <a:p>
            <a:pPr lvl="0"/>
            <a:r>
              <a:rPr lang="fr-FR" b="1" dirty="0" smtClean="0">
                <a:solidFill>
                  <a:schemeClr val="tx2"/>
                </a:solidFill>
              </a:rPr>
              <a:t>BRETAGNE SUD       du </a:t>
            </a:r>
            <a:r>
              <a:rPr lang="fr-FR" b="1" dirty="0">
                <a:solidFill>
                  <a:schemeClr val="tx2"/>
                </a:solidFill>
              </a:rPr>
              <a:t>06 au 09 juin 2016</a:t>
            </a:r>
          </a:p>
          <a:p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012160" y="3667431"/>
            <a:ext cx="2520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>
                <a:solidFill>
                  <a:srgbClr val="FF0000"/>
                </a:solidFill>
              </a:rPr>
              <a:t>Golf de </a:t>
            </a:r>
            <a:r>
              <a:rPr lang="fr-FR" sz="1600" b="1" i="1" dirty="0" smtClean="0">
                <a:solidFill>
                  <a:srgbClr val="FF0000"/>
                </a:solidFill>
              </a:rPr>
              <a:t>BADEN</a:t>
            </a:r>
            <a:endParaRPr lang="fr-FR" sz="1600" b="1" i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0597" y="3672009"/>
            <a:ext cx="2831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>
                <a:solidFill>
                  <a:srgbClr val="FF0000"/>
                </a:solidFill>
              </a:rPr>
              <a:t>Golf de </a:t>
            </a:r>
            <a:r>
              <a:rPr lang="fr-FR" sz="1600" b="1" i="1" dirty="0" smtClean="0">
                <a:solidFill>
                  <a:srgbClr val="FF0000"/>
                </a:solidFill>
              </a:rPr>
              <a:t>VAL QUEVEN</a:t>
            </a:r>
            <a:endParaRPr lang="fr-FR" sz="1600" b="1" i="1" dirty="0">
              <a:solidFill>
                <a:srgbClr val="FF0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7" y="1470207"/>
            <a:ext cx="4075508" cy="218502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05476"/>
            <a:ext cx="3600399" cy="21497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0597" y="5300246"/>
            <a:ext cx="2831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 smtClean="0">
                <a:solidFill>
                  <a:srgbClr val="FF0000"/>
                </a:solidFill>
              </a:rPr>
              <a:t> et le  très beau Golf </a:t>
            </a:r>
            <a:r>
              <a:rPr lang="fr-FR" sz="1600" b="1" i="1" dirty="0" smtClean="0">
                <a:solidFill>
                  <a:srgbClr val="FF0000"/>
                </a:solidFill>
              </a:rPr>
              <a:t>de SAINT LAURENT</a:t>
            </a:r>
            <a:endParaRPr lang="fr-FR" sz="1600" b="1" i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66058" y="4018190"/>
            <a:ext cx="258240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20 golfeurs maximum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Index &lt; 36</a:t>
            </a:r>
          </a:p>
          <a:p>
            <a:pPr lvl="0" algn="just"/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À 12 mn d’Auray et de Carnac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À 15 mn de la Trinité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À 7 mn des plages de l’Atlantique</a:t>
            </a:r>
          </a:p>
        </p:txBody>
      </p:sp>
    </p:spTree>
    <p:extLst>
      <p:ext uri="{BB962C8B-B14F-4D97-AF65-F5344CB8AC3E}">
        <p14:creationId xmlns:p14="http://schemas.microsoft.com/office/powerpoint/2010/main" val="33589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Voyage </a:t>
            </a:r>
            <a:r>
              <a:rPr lang="fr-FR" b="1" dirty="0">
                <a:solidFill>
                  <a:srgbClr val="FF0000"/>
                </a:solidFill>
              </a:rPr>
              <a:t>Automne </a:t>
            </a:r>
            <a:r>
              <a:rPr lang="fr-FR" b="1" dirty="0" smtClean="0">
                <a:solidFill>
                  <a:srgbClr val="FF0000"/>
                </a:solidFill>
              </a:rPr>
              <a:t>2017    </a:t>
            </a:r>
            <a:br>
              <a:rPr lang="fr-FR" b="1" dirty="0" smtClean="0">
                <a:solidFill>
                  <a:srgbClr val="FF0000"/>
                </a:solidFill>
              </a:rPr>
            </a:b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B. ANDRIOT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84482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800" b="1" dirty="0">
                <a:solidFill>
                  <a:srgbClr val="002060"/>
                </a:solidFill>
              </a:rPr>
              <a:t>du </a:t>
            </a:r>
            <a:r>
              <a:rPr lang="fr-FR" sz="2800" b="1" dirty="0" smtClean="0">
                <a:solidFill>
                  <a:srgbClr val="002060"/>
                </a:solidFill>
              </a:rPr>
              <a:t>09 </a:t>
            </a:r>
            <a:r>
              <a:rPr lang="fr-FR" sz="2800" b="1" dirty="0">
                <a:solidFill>
                  <a:srgbClr val="002060"/>
                </a:solidFill>
              </a:rPr>
              <a:t>au </a:t>
            </a:r>
            <a:r>
              <a:rPr lang="fr-FR" sz="2800" b="1" dirty="0" smtClean="0">
                <a:solidFill>
                  <a:srgbClr val="002060"/>
                </a:solidFill>
              </a:rPr>
              <a:t>16 </a:t>
            </a:r>
            <a:r>
              <a:rPr lang="fr-FR" sz="2800" b="1" dirty="0">
                <a:solidFill>
                  <a:srgbClr val="002060"/>
                </a:solidFill>
              </a:rPr>
              <a:t>octobre </a:t>
            </a:r>
            <a:r>
              <a:rPr lang="fr-FR" sz="2800" b="1" dirty="0" smtClean="0">
                <a:solidFill>
                  <a:srgbClr val="002060"/>
                </a:solidFill>
              </a:rPr>
              <a:t>2017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752" y="1121079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tx2"/>
                </a:solidFill>
              </a:rPr>
              <a:t>PORTUGAL Cascais</a:t>
            </a:r>
            <a:endParaRPr lang="fr-FR" sz="3200" b="1" dirty="0">
              <a:solidFill>
                <a:schemeClr val="tx2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1520" y="2543993"/>
            <a:ext cx="37182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2060"/>
                </a:solidFill>
              </a:rPr>
              <a:t>20 golfeurs </a:t>
            </a:r>
            <a:r>
              <a:rPr lang="fr-FR" b="1" dirty="0" smtClean="0">
                <a:solidFill>
                  <a:srgbClr val="002060"/>
                </a:solidFill>
              </a:rPr>
              <a:t>maximum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400" b="1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2060"/>
                </a:solidFill>
              </a:rPr>
              <a:t>Index &lt; </a:t>
            </a:r>
            <a:r>
              <a:rPr lang="fr-FR" b="1" dirty="0" smtClean="0">
                <a:solidFill>
                  <a:srgbClr val="002060"/>
                </a:solidFill>
              </a:rPr>
              <a:t>36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400" b="1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</a:rPr>
              <a:t>3 ou 5 golfs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400" b="1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</a:rPr>
              <a:t>Excursion à LISBONNE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000" b="1" dirty="0" smtClean="0">
              <a:solidFill>
                <a:srgbClr val="002060"/>
              </a:solidFill>
            </a:endParaRPr>
          </a:p>
          <a:p>
            <a:pPr lvl="0"/>
            <a:r>
              <a:rPr lang="fr-FR" sz="1600" b="1" dirty="0" smtClean="0">
                <a:solidFill>
                  <a:srgbClr val="002060"/>
                </a:solidFill>
              </a:rPr>
              <a:t>comprenant visites :</a:t>
            </a:r>
          </a:p>
          <a:p>
            <a:pPr lvl="0"/>
            <a:r>
              <a:rPr lang="fr-FR" sz="1600" b="1" dirty="0" smtClean="0">
                <a:solidFill>
                  <a:srgbClr val="002060"/>
                </a:solidFill>
              </a:rPr>
              <a:t>- du Château St Georges, du vieux quartier d ’</a:t>
            </a:r>
            <a:r>
              <a:rPr lang="fr-FR" sz="1600" b="1" dirty="0" err="1" smtClean="0">
                <a:solidFill>
                  <a:srgbClr val="002060"/>
                </a:solidFill>
              </a:rPr>
              <a:t>Alfama</a:t>
            </a:r>
            <a:r>
              <a:rPr lang="fr-FR" sz="1600" b="1" dirty="0" smtClean="0">
                <a:solidFill>
                  <a:srgbClr val="002060"/>
                </a:solidFill>
              </a:rPr>
              <a:t>, de la tour de </a:t>
            </a:r>
            <a:r>
              <a:rPr lang="fr-FR" sz="1600" b="1" dirty="0" err="1" smtClean="0">
                <a:solidFill>
                  <a:srgbClr val="002060"/>
                </a:solidFill>
              </a:rPr>
              <a:t>Bélem</a:t>
            </a:r>
            <a:r>
              <a:rPr lang="fr-FR" sz="1600" b="1" dirty="0" smtClean="0">
                <a:solidFill>
                  <a:srgbClr val="002060"/>
                </a:solidFill>
              </a:rPr>
              <a:t>.</a:t>
            </a:r>
          </a:p>
          <a:p>
            <a:pPr lvl="0"/>
            <a:r>
              <a:rPr lang="fr-FR" sz="1600" b="1" dirty="0" smtClean="0">
                <a:solidFill>
                  <a:srgbClr val="002060"/>
                </a:solidFill>
              </a:rPr>
              <a:t>- du monastère des </a:t>
            </a:r>
            <a:r>
              <a:rPr lang="fr-FR" sz="1600" b="1" dirty="0" err="1" smtClean="0">
                <a:solidFill>
                  <a:srgbClr val="002060"/>
                </a:solidFill>
              </a:rPr>
              <a:t>Hiéronymos</a:t>
            </a:r>
            <a:r>
              <a:rPr lang="fr-FR" sz="1600" b="1" dirty="0" smtClean="0">
                <a:solidFill>
                  <a:srgbClr val="002060"/>
                </a:solidFill>
              </a:rPr>
              <a:t> et ses cloîtres.</a:t>
            </a:r>
          </a:p>
          <a:p>
            <a:pPr lvl="0"/>
            <a:r>
              <a:rPr lang="fr-FR" sz="1600" b="1" dirty="0" smtClean="0">
                <a:solidFill>
                  <a:srgbClr val="002060"/>
                </a:solidFill>
              </a:rPr>
              <a:t>- Déjeuner au restaurant </a:t>
            </a:r>
            <a:r>
              <a:rPr lang="fr-FR" sz="1600" b="1" dirty="0" err="1" smtClean="0">
                <a:solidFill>
                  <a:srgbClr val="002060"/>
                </a:solidFill>
              </a:rPr>
              <a:t>Leao</a:t>
            </a:r>
            <a:r>
              <a:rPr lang="fr-FR" sz="1600" b="1" dirty="0" smtClean="0">
                <a:solidFill>
                  <a:srgbClr val="002060"/>
                </a:solidFill>
              </a:rPr>
              <a:t> Douro</a:t>
            </a:r>
            <a:endParaRPr lang="fr-FR" sz="1600" b="1" dirty="0">
              <a:solidFill>
                <a:srgbClr val="00206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804" y="3030430"/>
            <a:ext cx="4900574" cy="260837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001194" y="5789749"/>
            <a:ext cx="486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Hôtel Baia 3*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44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36004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Sorties semaine (mardi/mercredi)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tx2"/>
                </a:solidFill>
              </a:rPr>
              <a:t>M.A. THARREAU</a:t>
            </a:r>
            <a:endParaRPr lang="fr-FR" sz="1200" b="1" dirty="0">
              <a:solidFill>
                <a:schemeClr val="tx2"/>
              </a:solidFill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1340768"/>
            <a:ext cx="91440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3200" b="1" dirty="0">
                <a:solidFill>
                  <a:srgbClr val="FF0000"/>
                </a:solidFill>
              </a:rPr>
              <a:t>29 sorties </a:t>
            </a:r>
            <a:r>
              <a:rPr lang="fr-FR" sz="3200" b="1" dirty="0"/>
              <a:t>les mardis ou mercredis</a:t>
            </a:r>
          </a:p>
          <a:p>
            <a:pPr lvl="1"/>
            <a:r>
              <a:rPr lang="fr-FR" sz="3200" b="1" dirty="0"/>
              <a:t>     </a:t>
            </a:r>
            <a:r>
              <a:rPr lang="fr-FR" sz="2800" b="1" dirty="0"/>
              <a:t>dont 3 sorties comptant pour l’index</a:t>
            </a:r>
          </a:p>
          <a:p>
            <a:pPr lvl="1"/>
            <a:r>
              <a:rPr lang="fr-FR" sz="3200" b="1" dirty="0"/>
              <a:t>          sur </a:t>
            </a:r>
            <a:r>
              <a:rPr lang="fr-FR" sz="3200" b="1" dirty="0">
                <a:solidFill>
                  <a:srgbClr val="FF0000"/>
                </a:solidFill>
              </a:rPr>
              <a:t>11 golfs</a:t>
            </a:r>
          </a:p>
          <a:p>
            <a:pPr lvl="1"/>
            <a:r>
              <a:rPr lang="fr-FR" sz="3200" b="1" dirty="0"/>
              <a:t>               </a:t>
            </a:r>
            <a:r>
              <a:rPr lang="fr-FR" sz="3200" b="1" dirty="0" smtClean="0">
                <a:solidFill>
                  <a:srgbClr val="FF0000"/>
                </a:solidFill>
              </a:rPr>
              <a:t>621</a:t>
            </a:r>
            <a:r>
              <a:rPr lang="fr-FR" sz="3200" b="1" dirty="0" smtClean="0"/>
              <a:t> </a:t>
            </a:r>
            <a:r>
              <a:rPr lang="fr-FR" sz="3200" b="1" dirty="0"/>
              <a:t>green-</a:t>
            </a:r>
            <a:r>
              <a:rPr lang="fr-FR" sz="3200" b="1" dirty="0" err="1"/>
              <a:t>fees</a:t>
            </a:r>
            <a:endParaRPr lang="fr-FR" sz="3200" b="1" dirty="0"/>
          </a:p>
          <a:p>
            <a:pPr lvl="1"/>
            <a:r>
              <a:rPr lang="fr-FR" sz="3200" b="1" dirty="0"/>
              <a:t>                    pour </a:t>
            </a:r>
            <a:r>
              <a:rPr lang="fr-FR" sz="3200" b="1" dirty="0">
                <a:solidFill>
                  <a:srgbClr val="FF0000"/>
                </a:solidFill>
              </a:rPr>
              <a:t>66</a:t>
            </a:r>
            <a:r>
              <a:rPr lang="fr-FR" sz="3200" b="1" dirty="0"/>
              <a:t> participants différents</a:t>
            </a:r>
          </a:p>
          <a:p>
            <a:endParaRPr lang="fr-FR" sz="3200" b="1" dirty="0"/>
          </a:p>
          <a:p>
            <a:pPr lvl="1"/>
            <a:r>
              <a:rPr lang="fr-FR" sz="3200" b="1" dirty="0"/>
              <a:t>Soit :</a:t>
            </a:r>
          </a:p>
          <a:p>
            <a:pPr algn="ctr"/>
            <a:r>
              <a:rPr lang="fr-FR" sz="3200" b="1" dirty="0">
                <a:solidFill>
                  <a:srgbClr val="FF0000"/>
                </a:solidFill>
              </a:rPr>
              <a:t>21 participants en moyenne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                                           (mini 9 – maxi 31)</a:t>
            </a:r>
          </a:p>
          <a:p>
            <a:pPr algn="ctr"/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54173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576064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Voyage Automne </a:t>
            </a:r>
            <a:r>
              <a:rPr lang="fr-FR" b="1" dirty="0" smtClean="0">
                <a:solidFill>
                  <a:srgbClr val="FF0000"/>
                </a:solidFill>
              </a:rPr>
              <a:t>2017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B. ANDRIOT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9144000" cy="504056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PORTUGAL Cascais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44811" y="1284729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Les golfs </a:t>
            </a:r>
            <a:r>
              <a:rPr lang="fr-FR" sz="2000" b="1" dirty="0" smtClean="0"/>
              <a:t>prévus </a:t>
            </a:r>
            <a:r>
              <a:rPr lang="fr-FR" sz="2000" b="1" dirty="0"/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849" y="1784629"/>
            <a:ext cx="3286114" cy="155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284" y="3933056"/>
            <a:ext cx="3241605" cy="192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3208" y="4090371"/>
            <a:ext cx="3391644" cy="201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1758900"/>
            <a:ext cx="3220552" cy="204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6178" y="2768563"/>
            <a:ext cx="3391643" cy="201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35566" y="3341492"/>
            <a:ext cx="321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Golf </a:t>
            </a:r>
            <a:r>
              <a:rPr lang="fr-FR" sz="1400" b="1" dirty="0" smtClean="0">
                <a:solidFill>
                  <a:srgbClr val="FF0000"/>
                </a:solidFill>
              </a:rPr>
              <a:t>de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Penha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Longa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8849" y="5859497"/>
            <a:ext cx="321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Golf </a:t>
            </a:r>
            <a:r>
              <a:rPr lang="fr-FR" sz="1600" b="1" dirty="0" err="1" smtClean="0">
                <a:solidFill>
                  <a:srgbClr val="FF0000"/>
                </a:solidFill>
              </a:rPr>
              <a:t>Beloura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281332" y="6085107"/>
            <a:ext cx="3391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smtClean="0">
                <a:solidFill>
                  <a:srgbClr val="FF0000"/>
                </a:solidFill>
              </a:rPr>
              <a:t>Golf</a:t>
            </a:r>
            <a:r>
              <a:rPr lang="fr-FR" sz="1600" b="1" dirty="0" smtClean="0">
                <a:solidFill>
                  <a:srgbClr val="FF0000"/>
                </a:solidFill>
              </a:rPr>
              <a:t> Estoril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48707" y="4816349"/>
            <a:ext cx="1732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Golf </a:t>
            </a:r>
            <a:r>
              <a:rPr lang="fr-FR" sz="1400" b="1" dirty="0" err="1" smtClean="0">
                <a:solidFill>
                  <a:srgbClr val="FF0000"/>
                </a:solidFill>
              </a:rPr>
              <a:t>Lisbon</a:t>
            </a:r>
            <a:r>
              <a:rPr lang="fr-FR" sz="1400" b="1" dirty="0" smtClean="0">
                <a:solidFill>
                  <a:srgbClr val="FF0000"/>
                </a:solidFill>
              </a:rPr>
              <a:t> Port Club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436096" y="1420346"/>
            <a:ext cx="3213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>
                <a:solidFill>
                  <a:srgbClr val="FF0000"/>
                </a:solidFill>
              </a:rPr>
              <a:t>Golf </a:t>
            </a:r>
            <a:r>
              <a:rPr lang="fr-FR" sz="1600" b="1" dirty="0" err="1" smtClean="0">
                <a:solidFill>
                  <a:srgbClr val="FF0000"/>
                </a:solidFill>
              </a:rPr>
              <a:t>Quinta</a:t>
            </a:r>
            <a:r>
              <a:rPr lang="fr-FR" sz="1600" b="1" dirty="0" smtClean="0">
                <a:solidFill>
                  <a:srgbClr val="FF0000"/>
                </a:solidFill>
              </a:rPr>
              <a:t> Da </a:t>
            </a:r>
            <a:r>
              <a:rPr lang="fr-FR" sz="1600" b="1" dirty="0" err="1" smtClean="0">
                <a:solidFill>
                  <a:srgbClr val="FF0000"/>
                </a:solidFill>
              </a:rPr>
              <a:t>Marinha</a:t>
            </a:r>
            <a:endParaRPr lang="fr-F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5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504056"/>
          </a:xfrm>
        </p:spPr>
        <p:txBody>
          <a:bodyPr>
            <a:normAutofit fontScale="90000"/>
          </a:bodyPr>
          <a:lstStyle/>
          <a:p>
            <a:r>
              <a:rPr lang="fr-FR" b="1" dirty="0" err="1">
                <a:solidFill>
                  <a:srgbClr val="FF0000"/>
                </a:solidFill>
              </a:rPr>
              <a:t>MatchPlay</a:t>
            </a:r>
            <a:r>
              <a:rPr lang="fr-FR" b="1" dirty="0">
                <a:solidFill>
                  <a:srgbClr val="FF0000"/>
                </a:solidFill>
              </a:rPr>
              <a:t> 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S. GRUNWALD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148478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/>
              <a:t>Même règle qu’en 2016 : </a:t>
            </a:r>
            <a:r>
              <a:rPr lang="fr-FR" sz="2400" b="1" dirty="0">
                <a:solidFill>
                  <a:srgbClr val="FF0000"/>
                </a:solidFill>
              </a:rPr>
              <a:t>les coups rendus seront les ¾ de la différence des handicaps de jeu </a:t>
            </a:r>
            <a:r>
              <a:rPr lang="fr-FR" sz="2400" b="1" dirty="0"/>
              <a:t>(i.e. tenant compte du par du parcours, des </a:t>
            </a:r>
            <a:r>
              <a:rPr lang="fr-FR" sz="2400" b="1" dirty="0" err="1"/>
              <a:t>slopes</a:t>
            </a:r>
            <a:r>
              <a:rPr lang="fr-FR" sz="2400" b="1" dirty="0"/>
              <a:t> et des SSS en fonction des marques de départs).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71600" y="3429000"/>
            <a:ext cx="72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La finale </a:t>
            </a:r>
            <a:r>
              <a:rPr lang="fr-FR" sz="3200" b="1" dirty="0">
                <a:solidFill>
                  <a:schemeClr val="accent1"/>
                </a:solidFill>
              </a:rPr>
              <a:t>se déroulera un jour de sortie en semaine avec 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accent1"/>
                </a:solidFill>
              </a:rPr>
              <a:t>départ en premier devant les joueurs de Titus </a:t>
            </a:r>
            <a:r>
              <a:rPr lang="fr-FR" sz="3200" b="1" dirty="0" err="1">
                <a:solidFill>
                  <a:schemeClr val="accent1"/>
                </a:solidFill>
              </a:rPr>
              <a:t>Cup</a:t>
            </a:r>
            <a:endParaRPr lang="fr-FR" sz="3200" b="1" dirty="0">
              <a:solidFill>
                <a:schemeClr val="accent1"/>
              </a:solidFill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chemeClr val="accent1"/>
                </a:solidFill>
              </a:rPr>
              <a:t>  remise </a:t>
            </a:r>
            <a:r>
              <a:rPr lang="fr-FR" sz="3200" b="1" dirty="0">
                <a:solidFill>
                  <a:schemeClr val="accent1"/>
                </a:solidFill>
              </a:rPr>
              <a:t>des prix à l’arrivée</a:t>
            </a:r>
          </a:p>
        </p:txBody>
      </p:sp>
    </p:spTree>
    <p:extLst>
      <p:ext uri="{BB962C8B-B14F-4D97-AF65-F5344CB8AC3E}">
        <p14:creationId xmlns:p14="http://schemas.microsoft.com/office/powerpoint/2010/main" val="293117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576064"/>
          </a:xfrm>
        </p:spPr>
        <p:txBody>
          <a:bodyPr>
            <a:normAutofit fontScale="90000"/>
          </a:bodyPr>
          <a:lstStyle/>
          <a:p>
            <a:r>
              <a:rPr lang="fr-FR" b="1" dirty="0" err="1">
                <a:solidFill>
                  <a:srgbClr val="FF0000"/>
                </a:solidFill>
              </a:rPr>
              <a:t>MatchPlay</a:t>
            </a:r>
            <a:r>
              <a:rPr lang="fr-FR" b="1" dirty="0">
                <a:solidFill>
                  <a:srgbClr val="FF0000"/>
                </a:solidFill>
              </a:rPr>
              <a:t> 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S. GRUNWALD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3528" y="1772816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La liste des golfs sur lesquels seront jouées les </a:t>
            </a:r>
            <a:r>
              <a:rPr lang="fr-FR" sz="2400" b="1" dirty="0" smtClean="0">
                <a:solidFill>
                  <a:srgbClr val="FF0000"/>
                </a:solidFill>
              </a:rPr>
              <a:t>rencontres, </a:t>
            </a:r>
            <a:r>
              <a:rPr lang="fr-FR" sz="2400" b="1" dirty="0">
                <a:solidFill>
                  <a:srgbClr val="FF0000"/>
                </a:solidFill>
              </a:rPr>
              <a:t>est exhaustive :</a:t>
            </a:r>
          </a:p>
          <a:p>
            <a:endParaRPr lang="fr-FR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b="1" dirty="0" err="1"/>
              <a:t>Villennes</a:t>
            </a:r>
            <a:endParaRPr lang="fr-FR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b="1" dirty="0"/>
              <a:t>National « Aigle »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b="1" dirty="0"/>
              <a:t>Saint Marc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b="1" dirty="0"/>
              <a:t>Forges les Bains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b="1" dirty="0"/>
              <a:t>Guerville</a:t>
            </a:r>
          </a:p>
          <a:p>
            <a:r>
              <a:rPr lang="fr-FR" sz="2400" b="1" dirty="0"/>
              <a:t>                                                … sauf accord des joueurs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65466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4624"/>
            <a:ext cx="9144000" cy="1470025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Grand Prix 2017</a:t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sz="3100" b="1" dirty="0">
                <a:solidFill>
                  <a:srgbClr val="0070C0"/>
                </a:solidFill>
              </a:rPr>
              <a:t>23 – 24 juin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640960" cy="4680520"/>
          </a:xfrm>
        </p:spPr>
        <p:txBody>
          <a:bodyPr>
            <a:noAutofit/>
          </a:bodyPr>
          <a:lstStyle/>
          <a:p>
            <a:pPr algn="l"/>
            <a:r>
              <a:rPr lang="fr-FR" sz="2400" b="1" dirty="0">
                <a:solidFill>
                  <a:srgbClr val="00B050"/>
                </a:solidFill>
              </a:rPr>
              <a:t>Site : </a:t>
            </a: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à confirmer</a:t>
            </a:r>
            <a:r>
              <a:rPr lang="fr-FR" sz="2400" b="1" dirty="0">
                <a:solidFill>
                  <a:srgbClr val="00B050"/>
                </a:solidFill>
              </a:rPr>
              <a:t> </a:t>
            </a:r>
          </a:p>
          <a:p>
            <a:pPr algn="l"/>
            <a:r>
              <a:rPr lang="fr-FR" sz="2400" b="1" dirty="0">
                <a:solidFill>
                  <a:srgbClr val="00B050"/>
                </a:solidFill>
              </a:rPr>
              <a:t>Liste des golfs </a:t>
            </a: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: St Marc, Forges les Bains, </a:t>
            </a:r>
            <a:r>
              <a:rPr lang="fr-FR" sz="2400" b="1" dirty="0" err="1" smtClean="0">
                <a:solidFill>
                  <a:schemeClr val="bg1">
                    <a:lumMod val="65000"/>
                  </a:schemeClr>
                </a:solidFill>
              </a:rPr>
              <a:t>Béthemont</a:t>
            </a:r>
            <a:r>
              <a:rPr lang="fr-FR" sz="2400" b="1" dirty="0" smtClean="0">
                <a:solidFill>
                  <a:schemeClr val="bg1">
                    <a:lumMod val="65000"/>
                  </a:schemeClr>
                </a:solidFill>
              </a:rPr>
              <a:t> …… </a:t>
            </a:r>
            <a:endParaRPr lang="fr-FR" sz="2400" b="1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endParaRPr lang="fr-FR" sz="2400" dirty="0"/>
          </a:p>
          <a:p>
            <a:pPr algn="l"/>
            <a:r>
              <a:rPr lang="fr-FR" sz="2400" b="1" dirty="0">
                <a:solidFill>
                  <a:srgbClr val="0070C0"/>
                </a:solidFill>
              </a:rPr>
              <a:t>Compétition sur 2 jours soit 2 x 18 </a:t>
            </a:r>
            <a:r>
              <a:rPr lang="fr-FR" sz="2400" b="1" dirty="0" smtClean="0">
                <a:solidFill>
                  <a:srgbClr val="0070C0"/>
                </a:solidFill>
              </a:rPr>
              <a:t>trous en </a:t>
            </a:r>
            <a:r>
              <a:rPr lang="fr-FR" sz="2400" b="1" dirty="0" err="1">
                <a:solidFill>
                  <a:srgbClr val="0070C0"/>
                </a:solidFill>
              </a:rPr>
              <a:t>stableford</a:t>
            </a:r>
            <a:r>
              <a:rPr lang="fr-FR" sz="2400" b="1" dirty="0">
                <a:solidFill>
                  <a:srgbClr val="0070C0"/>
                </a:solidFill>
              </a:rPr>
              <a:t> individuel</a:t>
            </a:r>
          </a:p>
          <a:p>
            <a:pPr algn="l"/>
            <a:endParaRPr lang="fr-FR" sz="2400" b="1" dirty="0" smtClean="0">
              <a:solidFill>
                <a:srgbClr val="FF0000"/>
              </a:solidFill>
            </a:endParaRPr>
          </a:p>
          <a:p>
            <a:pPr algn="l"/>
            <a:r>
              <a:rPr lang="fr-FR" sz="2400" b="1" dirty="0" smtClean="0">
                <a:solidFill>
                  <a:srgbClr val="FF0000"/>
                </a:solidFill>
              </a:rPr>
              <a:t>Vendredi </a:t>
            </a:r>
            <a:r>
              <a:rPr lang="fr-FR" sz="2400" b="1" dirty="0">
                <a:solidFill>
                  <a:srgbClr val="0070C0"/>
                </a:solidFill>
              </a:rPr>
              <a:t>: </a:t>
            </a:r>
            <a:r>
              <a:rPr lang="fr-FR" sz="2400" b="1" u="sng" dirty="0">
                <a:solidFill>
                  <a:schemeClr val="tx1"/>
                </a:solidFill>
              </a:rPr>
              <a:t>tour éliminatoire </a:t>
            </a:r>
            <a:r>
              <a:rPr lang="fr-FR" sz="2400" b="1" dirty="0">
                <a:solidFill>
                  <a:srgbClr val="0070C0"/>
                </a:solidFill>
              </a:rPr>
              <a:t>suivi d’un </a:t>
            </a:r>
            <a:r>
              <a:rPr lang="fr-FR" sz="2400" b="1" u="sng" dirty="0" smtClean="0">
                <a:solidFill>
                  <a:schemeClr val="tx1"/>
                </a:solidFill>
              </a:rPr>
              <a:t>dîner</a:t>
            </a:r>
            <a:endParaRPr lang="fr-FR" sz="2400" b="1" u="sng" dirty="0">
              <a:solidFill>
                <a:schemeClr val="accent1"/>
              </a:solidFill>
            </a:endParaRPr>
          </a:p>
          <a:p>
            <a:pPr algn="l"/>
            <a:r>
              <a:rPr lang="fr-FR" sz="2400" b="1" dirty="0" smtClean="0">
                <a:solidFill>
                  <a:srgbClr val="0070C0"/>
                </a:solidFill>
              </a:rPr>
              <a:t>Ne serons retenus que les </a:t>
            </a:r>
            <a:r>
              <a:rPr lang="fr-FR" sz="2400" b="1" dirty="0">
                <a:solidFill>
                  <a:srgbClr val="0070C0"/>
                </a:solidFill>
              </a:rPr>
              <a:t>16 meilleurs joueurs en </a:t>
            </a:r>
            <a:r>
              <a:rPr lang="fr-FR" b="1" dirty="0">
                <a:solidFill>
                  <a:srgbClr val="0070C0"/>
                </a:solidFill>
              </a:rPr>
              <a:t>net + brut</a:t>
            </a:r>
          </a:p>
          <a:p>
            <a:pPr algn="l"/>
            <a:endParaRPr lang="fr-FR" sz="1600" b="1" dirty="0">
              <a:solidFill>
                <a:srgbClr val="FF0000"/>
              </a:solidFill>
            </a:endParaRPr>
          </a:p>
          <a:p>
            <a:pPr algn="l"/>
            <a:r>
              <a:rPr lang="fr-FR" sz="2400" b="1" dirty="0">
                <a:solidFill>
                  <a:srgbClr val="FF0000"/>
                </a:solidFill>
              </a:rPr>
              <a:t>Samedi </a:t>
            </a:r>
            <a:r>
              <a:rPr lang="fr-FR" sz="2400" b="1" dirty="0">
                <a:solidFill>
                  <a:srgbClr val="0070C0"/>
                </a:solidFill>
              </a:rPr>
              <a:t>: </a:t>
            </a:r>
            <a:r>
              <a:rPr lang="fr-FR" sz="2400" b="1" u="sng" dirty="0">
                <a:solidFill>
                  <a:schemeClr val="tx1"/>
                </a:solidFill>
              </a:rPr>
              <a:t>second tour </a:t>
            </a:r>
            <a:r>
              <a:rPr lang="fr-FR" sz="2400" b="1" dirty="0">
                <a:solidFill>
                  <a:srgbClr val="0070C0"/>
                </a:solidFill>
              </a:rPr>
              <a:t>pour les 16 joueurs retenus avec </a:t>
            </a:r>
            <a:r>
              <a:rPr lang="fr-FR" sz="2400" b="1" dirty="0">
                <a:solidFill>
                  <a:schemeClr val="tx1"/>
                </a:solidFill>
              </a:rPr>
              <a:t>cocktail</a:t>
            </a:r>
            <a:r>
              <a:rPr lang="fr-FR" sz="2400" b="1" dirty="0">
                <a:solidFill>
                  <a:srgbClr val="0070C0"/>
                </a:solidFill>
              </a:rPr>
              <a:t> de </a:t>
            </a:r>
            <a:r>
              <a:rPr lang="fr-FR" sz="2400" b="1" u="sng" dirty="0">
                <a:solidFill>
                  <a:schemeClr val="tx1"/>
                </a:solidFill>
              </a:rPr>
              <a:t>remise des prix</a:t>
            </a:r>
          </a:p>
          <a:p>
            <a:r>
              <a:rPr lang="fr-FR" sz="2400" b="1" dirty="0">
                <a:solidFill>
                  <a:srgbClr val="0070C0"/>
                </a:solidFill>
              </a:rPr>
              <a:t/>
            </a:r>
            <a:br>
              <a:rPr lang="fr-FR" sz="2400" b="1" dirty="0">
                <a:solidFill>
                  <a:srgbClr val="0070C0"/>
                </a:solidFill>
              </a:rPr>
            </a:br>
            <a:r>
              <a:rPr lang="fr-FR" sz="2400" b="1" dirty="0">
                <a:solidFill>
                  <a:srgbClr val="0070C0"/>
                </a:solidFill>
              </a:rPr>
              <a:t>Classement sur le cumul net + brut sur les 2 </a:t>
            </a:r>
            <a:r>
              <a:rPr lang="fr-FR" sz="2400" b="1" dirty="0" smtClean="0">
                <a:solidFill>
                  <a:srgbClr val="0070C0"/>
                </a:solidFill>
              </a:rPr>
              <a:t>jour</a:t>
            </a:r>
            <a:endParaRPr lang="fr-FR" sz="2400" b="1" dirty="0">
              <a:solidFill>
                <a:srgbClr val="0070C0"/>
              </a:solidFill>
            </a:endParaRPr>
          </a:p>
          <a:p>
            <a:pPr algn="l"/>
            <a:endParaRPr lang="fr-FR" sz="2400" b="1" dirty="0">
              <a:solidFill>
                <a:srgbClr val="0070C0"/>
              </a:solidFill>
            </a:endParaRPr>
          </a:p>
          <a:p>
            <a:pPr algn="l"/>
            <a:endParaRPr lang="fr-FR" sz="2400" b="1" dirty="0">
              <a:solidFill>
                <a:srgbClr val="0070C0"/>
              </a:solidFill>
            </a:endParaRPr>
          </a:p>
          <a:p>
            <a:endParaRPr lang="fr-FR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89501"/>
            <a:ext cx="7499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395536" y="4869160"/>
            <a:ext cx="812852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884368" y="645333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1">
                    <a:lumMod val="75000"/>
                  </a:schemeClr>
                </a:solidFill>
              </a:rPr>
              <a:t>P. REVAULT</a:t>
            </a:r>
          </a:p>
        </p:txBody>
      </p:sp>
    </p:spTree>
    <p:extLst>
      <p:ext uri="{BB962C8B-B14F-4D97-AF65-F5344CB8AC3E}">
        <p14:creationId xmlns:p14="http://schemas.microsoft.com/office/powerpoint/2010/main" val="193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50405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Compétitions 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172400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F. PETIT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1550364"/>
            <a:ext cx="85689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En 2017 nous reconduisons le programme de 2016 :</a:t>
            </a:r>
          </a:p>
          <a:p>
            <a:pPr lvl="1"/>
            <a:endParaRPr lang="fr-FR" sz="3200" b="1" dirty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rgbClr val="FF0000"/>
                </a:solidFill>
              </a:rPr>
              <a:t>CIDFA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rgbClr val="FF0000"/>
                </a:solidFill>
              </a:rPr>
              <a:t>RENAULT </a:t>
            </a:r>
            <a:r>
              <a:rPr lang="fr-FR" sz="3200" b="1" dirty="0" err="1">
                <a:solidFill>
                  <a:srgbClr val="FF0000"/>
                </a:solidFill>
              </a:rPr>
              <a:t>Flins</a:t>
            </a:r>
            <a:r>
              <a:rPr lang="fr-FR" sz="3200" b="1" dirty="0">
                <a:solidFill>
                  <a:srgbClr val="FF0000"/>
                </a:solidFill>
              </a:rPr>
              <a:t> Senior Tour</a:t>
            </a:r>
          </a:p>
          <a:p>
            <a:pPr lvl="1"/>
            <a:endParaRPr lang="fr-FR" sz="2400" b="1" dirty="0"/>
          </a:p>
          <a:p>
            <a:r>
              <a:rPr lang="fr-FR" sz="3200" b="1" dirty="0"/>
              <a:t> </a:t>
            </a:r>
            <a:endParaRPr lang="fr-FR" sz="3200" b="1" dirty="0" smtClean="0"/>
          </a:p>
          <a:p>
            <a:r>
              <a:rPr lang="fr-FR" sz="3200" b="1" dirty="0" smtClean="0"/>
              <a:t>Avec comme Capitaine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fr-FR" sz="3200" b="1" dirty="0">
                <a:solidFill>
                  <a:srgbClr val="FF0000"/>
                </a:solidFill>
              </a:rPr>
              <a:t>: François PETIT</a:t>
            </a:r>
          </a:p>
          <a:p>
            <a:endParaRPr lang="fr-FR" sz="3200" b="1" dirty="0"/>
          </a:p>
          <a:p>
            <a:pPr algn="ctr"/>
            <a:r>
              <a:rPr lang="fr-FR" sz="2400" b="1" dirty="0">
                <a:solidFill>
                  <a:srgbClr val="FF0000"/>
                </a:solidFill>
              </a:rPr>
              <a:t>    </a:t>
            </a:r>
            <a:r>
              <a:rPr lang="fr-FR" sz="2400" b="1" dirty="0">
                <a:solidFill>
                  <a:srgbClr val="00B050"/>
                </a:solidFill>
                <a:sym typeface="Wingdings" panose="05000000000000000000" pitchFamily="2" charset="2"/>
              </a:rPr>
              <a:t>     </a:t>
            </a:r>
            <a:r>
              <a:rPr lang="fr-FR" sz="4000" b="1" dirty="0">
                <a:solidFill>
                  <a:srgbClr val="00B050"/>
                </a:solidFill>
              </a:rPr>
              <a:t>il faut plus de joueurs potentiels !!!  </a:t>
            </a:r>
            <a:endParaRPr lang="fr-FR" sz="4000" b="1" dirty="0">
              <a:solidFill>
                <a:srgbClr val="FF0000"/>
              </a:solidFill>
            </a:endParaRPr>
          </a:p>
          <a:p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36004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Ordre du jour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P. REVAULT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>
          <a:xfrm>
            <a:off x="366470" y="1196752"/>
            <a:ext cx="832033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Rapport moral du Président sur l’exercice 2016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Approbation du rapport moral du Président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Lecture et approbation du rapport financier relatif à l’exercice du 1/11/2015 au 31/10/2016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Quitus au Trésorier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Perspectives pour 2017 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b="1" dirty="0">
                <a:solidFill>
                  <a:schemeClr val="tx1"/>
                </a:solidFill>
              </a:rPr>
              <a:t>Fixation du montant de la cotisation annuelle à 50€ pour 2017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Approbation du budget exercice 2016 – 2017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Election des Administrateurs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Questions diverses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778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36004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Ordre du jour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P. REVAULT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>
          <a:xfrm>
            <a:off x="366470" y="1196752"/>
            <a:ext cx="832033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Rapport moral du Président sur l’exercice 2016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Approbation du rapport moral du Président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Lecture et approbation du rapport financier relatif à l’exercice du 1/11/2015 au 31/10/2016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Quitus au Trésorier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Perspectives pour 2017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Fixation du montant de la cotisation annuelle à 50€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b="1" dirty="0">
                <a:solidFill>
                  <a:schemeClr val="tx1"/>
                </a:solidFill>
              </a:rPr>
              <a:t>Approbation du budget exercice 2016 – 2017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Election des Administrateurs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Questions diverses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526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50405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Budget prévisionnel 2016/2017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D. DOUCET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907704" y="1052736"/>
            <a:ext cx="5328591" cy="5040560"/>
            <a:chOff x="2403830" y="1052736"/>
            <a:chExt cx="4832465" cy="5040560"/>
          </a:xfrm>
        </p:grpSpPr>
        <p:sp>
          <p:nvSpPr>
            <p:cNvPr id="12" name="Rectangle 11"/>
            <p:cNvSpPr/>
            <p:nvPr/>
          </p:nvSpPr>
          <p:spPr>
            <a:xfrm>
              <a:off x="2403830" y="1052736"/>
              <a:ext cx="4832465" cy="504056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403830" y="1412776"/>
              <a:ext cx="4544433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FF0000"/>
                  </a:solidFill>
                </a:rPr>
                <a:t>COTISATIONS 2016                        4500€</a:t>
              </a:r>
            </a:p>
            <a:p>
              <a:endParaRPr lang="fr-FR" dirty="0"/>
            </a:p>
            <a:p>
              <a:r>
                <a:rPr lang="fr-FR" b="1" dirty="0"/>
                <a:t>DEPENSES</a:t>
              </a:r>
            </a:p>
            <a:p>
              <a:r>
                <a:rPr lang="fr-FR" dirty="0"/>
                <a:t>-Fournitures de bureau             </a:t>
              </a:r>
              <a:r>
                <a:rPr lang="fr-FR" dirty="0" smtClean="0"/>
                <a:t>350</a:t>
              </a:r>
              <a:r>
                <a:rPr lang="fr-FR" dirty="0"/>
                <a:t>€</a:t>
              </a:r>
            </a:p>
            <a:p>
              <a:r>
                <a:rPr lang="fr-FR" dirty="0"/>
                <a:t>-Site « JIMDO »                             70€</a:t>
              </a:r>
            </a:p>
            <a:p>
              <a:r>
                <a:rPr lang="fr-FR" dirty="0"/>
                <a:t>-Assurance                                  190€</a:t>
              </a:r>
            </a:p>
            <a:p>
              <a:r>
                <a:rPr lang="fr-FR" dirty="0"/>
                <a:t>-Coupes/trophées                    </a:t>
              </a:r>
              <a:r>
                <a:rPr lang="fr-FR" dirty="0" smtClean="0"/>
                <a:t>2700</a:t>
              </a:r>
              <a:r>
                <a:rPr lang="fr-FR" dirty="0"/>
                <a:t>€</a:t>
              </a:r>
            </a:p>
            <a:p>
              <a:r>
                <a:rPr lang="fr-FR" dirty="0"/>
                <a:t>-Frais d’ AGO                             </a:t>
              </a:r>
              <a:r>
                <a:rPr lang="fr-FR" dirty="0" smtClean="0"/>
                <a:t>1000</a:t>
              </a:r>
              <a:r>
                <a:rPr lang="fr-FR" dirty="0"/>
                <a:t>€</a:t>
              </a:r>
            </a:p>
            <a:p>
              <a:r>
                <a:rPr lang="fr-FR" dirty="0"/>
                <a:t>-Frais postaux                                50€</a:t>
              </a:r>
            </a:p>
            <a:p>
              <a:r>
                <a:rPr lang="fr-FR" dirty="0"/>
                <a:t>-Services bancaires                     </a:t>
              </a:r>
              <a:r>
                <a:rPr lang="fr-FR" dirty="0" smtClean="0"/>
                <a:t>  80</a:t>
              </a:r>
              <a:r>
                <a:rPr lang="fr-FR" dirty="0"/>
                <a:t>€</a:t>
              </a:r>
            </a:p>
            <a:p>
              <a:r>
                <a:rPr lang="fr-FR" sz="2400" b="1" dirty="0"/>
                <a:t>TOTAL DEPENSES                           </a:t>
              </a:r>
              <a:r>
                <a:rPr lang="fr-FR" sz="2400" b="1" dirty="0" smtClean="0"/>
                <a:t>4440</a:t>
              </a:r>
              <a:r>
                <a:rPr lang="fr-FR" sz="2400" b="1" dirty="0"/>
                <a:t>€</a:t>
              </a:r>
            </a:p>
            <a:p>
              <a:pPr marL="285750" indent="-285750">
                <a:buFontTx/>
                <a:buChar char="-"/>
              </a:pPr>
              <a:endParaRPr lang="fr-FR" dirty="0"/>
            </a:p>
            <a:p>
              <a:r>
                <a:rPr lang="fr-FR" sz="2400" b="1" dirty="0">
                  <a:solidFill>
                    <a:srgbClr val="FF0000"/>
                  </a:solidFill>
                </a:rPr>
                <a:t>RESULTAT</a:t>
              </a:r>
              <a:r>
                <a:rPr lang="fr-FR" sz="2400" dirty="0"/>
                <a:t>                                        </a:t>
              </a:r>
              <a:r>
                <a:rPr lang="fr-FR" sz="2400" dirty="0">
                  <a:solidFill>
                    <a:srgbClr val="FF0000"/>
                  </a:solidFill>
                </a:rPr>
                <a:t>      </a:t>
              </a:r>
              <a:r>
                <a:rPr lang="fr-FR" sz="2400" b="1" dirty="0" smtClean="0">
                  <a:solidFill>
                    <a:srgbClr val="FF0000"/>
                  </a:solidFill>
                </a:rPr>
                <a:t>60</a:t>
              </a:r>
              <a:r>
                <a:rPr lang="fr-FR" sz="2400" b="1" dirty="0">
                  <a:solidFill>
                    <a:srgbClr val="FF0000"/>
                  </a:solidFill>
                </a:rPr>
                <a:t>€</a:t>
              </a:r>
            </a:p>
          </p:txBody>
        </p:sp>
        <p:cxnSp>
          <p:nvCxnSpPr>
            <p:cNvPr id="16" name="Connecteur droit 15"/>
            <p:cNvCxnSpPr/>
            <p:nvPr/>
          </p:nvCxnSpPr>
          <p:spPr>
            <a:xfrm>
              <a:off x="5780645" y="4708213"/>
              <a:ext cx="116761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337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36004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Ordre du jour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P. REVAULT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>
          <a:xfrm>
            <a:off x="366470" y="1196752"/>
            <a:ext cx="832033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Rapport moral du Président sur l’exercice 2016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Approbation du rapport moral du Président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Lecture et approbation du rapport financier relatif à l’exercice du 1/11/2015 au 31/10/2016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Quitus au Trésorier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Perspectives pour 2017 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Fixation du montant de la cotisation annuelle à 50€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Approbation du budget exercice 2016 – 2017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b="1" dirty="0">
                <a:solidFill>
                  <a:schemeClr val="tx1"/>
                </a:solidFill>
              </a:rPr>
              <a:t>Election des Administrateurs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Questions diverses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937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36004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Ordre du jour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P. REVAULT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>
          <a:xfrm>
            <a:off x="366470" y="1196752"/>
            <a:ext cx="832033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Rapport moral du Président sur l’exercice 2016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Approbation du rapport moral du Président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Lecture et approbation du rapport financier relatif à l’exercice du 1/11/2015 au 31/10/2016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Quitus au Trésorier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Perspectives pour 2017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Fixation du montant de la cotisation annuelle à 50€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Approbation du budget exercice 2016 – 2017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Election des Administrateurs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400" b="1" dirty="0">
                <a:solidFill>
                  <a:schemeClr val="tx1"/>
                </a:solidFill>
              </a:rPr>
              <a:t>Questions diverses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835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36004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Trophée de la galette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1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59633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  C. DELAUME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259632" y="764704"/>
            <a:ext cx="6400800" cy="504056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à Verrières le Buisson (91)</a:t>
            </a:r>
          </a:p>
          <a:p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64088" y="1916832"/>
            <a:ext cx="3456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Golf compact: 2 x 9T</a:t>
            </a:r>
          </a:p>
          <a:p>
            <a:pPr algn="ctr"/>
            <a:r>
              <a:rPr lang="fr-FR" sz="2400" b="1" dirty="0"/>
              <a:t>1 putter et 3 clubs</a:t>
            </a:r>
          </a:p>
          <a:p>
            <a:pPr algn="ctr"/>
            <a:r>
              <a:rPr lang="fr-FR" sz="2400" b="1" dirty="0"/>
              <a:t>    </a:t>
            </a:r>
          </a:p>
          <a:p>
            <a:pPr algn="ctr"/>
            <a:r>
              <a:rPr lang="fr-FR" sz="2800" b="1" dirty="0"/>
              <a:t> 28 participants               </a:t>
            </a:r>
          </a:p>
        </p:txBody>
      </p:sp>
      <p:sp>
        <p:nvSpPr>
          <p:cNvPr id="10" name="Sous-titre 4"/>
          <p:cNvSpPr txBox="1">
            <a:spLocks/>
          </p:cNvSpPr>
          <p:nvPr/>
        </p:nvSpPr>
        <p:spPr>
          <a:xfrm>
            <a:off x="1412032" y="1268760"/>
            <a:ext cx="64008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Mardi 26 janvier   </a:t>
            </a:r>
          </a:p>
          <a:p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64088" y="4149080"/>
            <a:ext cx="338437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/>
              <a:t>Goûter façon </a:t>
            </a:r>
            <a:r>
              <a:rPr lang="fr-FR" sz="2400" b="1" dirty="0" smtClean="0"/>
              <a:t>«auberge espagnole» avec galettes </a:t>
            </a:r>
            <a:r>
              <a:rPr lang="fr-FR" sz="2400" b="1" dirty="0"/>
              <a:t>et pâtisserie maison  </a:t>
            </a:r>
          </a:p>
          <a:p>
            <a:endParaRPr lang="fr-FR" sz="2400" b="1" dirty="0"/>
          </a:p>
          <a:p>
            <a:pPr algn="ctr"/>
            <a:r>
              <a:rPr lang="fr-FR" sz="2800" b="1" dirty="0"/>
              <a:t>35  participants               </a:t>
            </a:r>
          </a:p>
        </p:txBody>
      </p:sp>
      <p:pic>
        <p:nvPicPr>
          <p:cNvPr id="1028" name="Picture 4" descr="C:\Users\Catherine\Documents\Golf Tee Time\EVENEMENTS-DIVERS\TrophéeGalette2016\Photos\Buff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94" y="2204864"/>
            <a:ext cx="435156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3568" y="459352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… et </a:t>
            </a:r>
            <a:r>
              <a:rPr lang="fr-FR" b="1" dirty="0"/>
              <a:t>côté fourneaux :</a:t>
            </a:r>
            <a:endParaRPr lang="fr-FR" sz="1000" b="1" dirty="0"/>
          </a:p>
          <a:p>
            <a:pPr marL="514350" indent="-514350">
              <a:buFont typeface="+mj-lt"/>
              <a:buAutoNum type="arabicPeriod"/>
            </a:pPr>
            <a:r>
              <a:rPr lang="fr-FR" b="1" dirty="0">
                <a:solidFill>
                  <a:srgbClr val="0070C0"/>
                </a:solidFill>
              </a:rPr>
              <a:t>Michel de </a:t>
            </a:r>
            <a:r>
              <a:rPr lang="fr-FR" b="1" dirty="0" err="1">
                <a:solidFill>
                  <a:srgbClr val="0070C0"/>
                </a:solidFill>
              </a:rPr>
              <a:t>Bruyne</a:t>
            </a:r>
            <a:r>
              <a:rPr lang="fr-FR" b="1" dirty="0">
                <a:solidFill>
                  <a:srgbClr val="0070C0"/>
                </a:solidFill>
              </a:rPr>
              <a:t>  (et sa tarte Tatin)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>
                <a:solidFill>
                  <a:srgbClr val="0070C0"/>
                </a:solidFill>
              </a:rPr>
              <a:t>Leslie </a:t>
            </a:r>
            <a:r>
              <a:rPr lang="fr-FR" b="1" dirty="0" err="1">
                <a:solidFill>
                  <a:srgbClr val="0070C0"/>
                </a:solidFill>
              </a:rPr>
              <a:t>Neham</a:t>
            </a:r>
            <a:r>
              <a:rPr lang="fr-FR" b="1" dirty="0">
                <a:solidFill>
                  <a:srgbClr val="0070C0"/>
                </a:solidFill>
              </a:rPr>
              <a:t> (et sa tarte aux poires)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>
                <a:solidFill>
                  <a:srgbClr val="0070C0"/>
                </a:solidFill>
              </a:rPr>
              <a:t>Catherine Delaume (et sa galette frangipane et framboises)</a:t>
            </a:r>
          </a:p>
        </p:txBody>
      </p:sp>
    </p:spTree>
    <p:extLst>
      <p:ext uri="{BB962C8B-B14F-4D97-AF65-F5344CB8AC3E}">
        <p14:creationId xmlns:p14="http://schemas.microsoft.com/office/powerpoint/2010/main" val="420831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P. REVAULT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" name="Image 7"/>
          <p:cNvPicPr/>
          <p:nvPr/>
        </p:nvPicPr>
        <p:blipFill>
          <a:blip r:embed="rId4"/>
          <a:stretch>
            <a:fillRect/>
          </a:stretch>
        </p:blipFill>
        <p:spPr>
          <a:xfrm>
            <a:off x="1835696" y="4090206"/>
            <a:ext cx="5760720" cy="18478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22816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MERCI</a:t>
            </a:r>
            <a:r>
              <a:rPr lang="fr-FR" sz="3600" b="1" dirty="0">
                <a:solidFill>
                  <a:srgbClr val="FF0000"/>
                </a:solidFill>
              </a:rPr>
              <a:t/>
            </a:r>
            <a:br>
              <a:rPr lang="fr-FR" sz="3600" b="1" dirty="0">
                <a:solidFill>
                  <a:srgbClr val="FF0000"/>
                </a:solidFill>
              </a:rPr>
            </a:br>
            <a:endParaRPr lang="fr-FR" sz="3600" b="1" dirty="0">
              <a:solidFill>
                <a:srgbClr val="FF0000"/>
              </a:solidFill>
            </a:endParaRPr>
          </a:p>
          <a:p>
            <a:pPr algn="ctr"/>
            <a:r>
              <a:rPr lang="fr-FR" sz="3600" b="1" dirty="0">
                <a:solidFill>
                  <a:srgbClr val="FF0000"/>
                </a:solidFill>
              </a:rPr>
              <a:t>Bonne Année golfique 2017 </a:t>
            </a:r>
          </a:p>
          <a:p>
            <a:pPr algn="ctr"/>
            <a:r>
              <a:rPr lang="fr-FR" sz="3600" b="1" dirty="0">
                <a:solidFill>
                  <a:srgbClr val="FF0000"/>
                </a:solidFill>
              </a:rPr>
              <a:t>à tous</a:t>
            </a:r>
          </a:p>
          <a:p>
            <a:pPr algn="ctr"/>
            <a:r>
              <a:rPr lang="fr-FR" sz="3600" b="1" dirty="0">
                <a:solidFill>
                  <a:srgbClr val="FF0000"/>
                </a:solidFill>
              </a:rPr>
              <a:t>avec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2718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36004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TITUS CUP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M.A. THARREAU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350070" y="1124744"/>
            <a:ext cx="6400800" cy="504056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Parcours joués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48731" y="1844824"/>
            <a:ext cx="335246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 err="1">
                <a:solidFill>
                  <a:srgbClr val="FF0000"/>
                </a:solidFill>
              </a:rPr>
              <a:t>Béthemont</a:t>
            </a:r>
            <a:endParaRPr lang="fr-FR" sz="2800" b="1" dirty="0"/>
          </a:p>
          <a:p>
            <a:pPr lvl="0"/>
            <a:r>
              <a:rPr lang="fr-FR" sz="2800" b="1" dirty="0">
                <a:solidFill>
                  <a:srgbClr val="FF0000"/>
                </a:solidFill>
              </a:rPr>
              <a:t>Boucles de Seine</a:t>
            </a:r>
          </a:p>
          <a:p>
            <a:pPr lvl="0"/>
            <a:r>
              <a:rPr lang="fr-FR" sz="2800" b="1" dirty="0" err="1">
                <a:solidFill>
                  <a:srgbClr val="FF0000"/>
                </a:solidFill>
              </a:rPr>
              <a:t>Feucherolles</a:t>
            </a:r>
            <a:endParaRPr lang="fr-FR" sz="2800" b="1" dirty="0"/>
          </a:p>
          <a:p>
            <a:r>
              <a:rPr lang="fr-FR" sz="2800" b="1" dirty="0">
                <a:solidFill>
                  <a:srgbClr val="FF0000"/>
                </a:solidFill>
              </a:rPr>
              <a:t>Forges les Bains</a:t>
            </a:r>
            <a:endParaRPr lang="fr-FR" sz="2800" b="1" dirty="0"/>
          </a:p>
          <a:p>
            <a:r>
              <a:rPr lang="fr-FR" sz="2800" b="1" dirty="0">
                <a:solidFill>
                  <a:srgbClr val="FF0000"/>
                </a:solidFill>
              </a:rPr>
              <a:t>Golf des Yvelines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Guerville</a:t>
            </a:r>
            <a:endParaRPr lang="fr-FR" sz="2800" b="1" dirty="0"/>
          </a:p>
          <a:p>
            <a:pPr lvl="0"/>
            <a:r>
              <a:rPr lang="fr-FR" sz="2000" b="1" dirty="0">
                <a:solidFill>
                  <a:srgbClr val="FF0000"/>
                </a:solidFill>
              </a:rPr>
              <a:t>  </a:t>
            </a:r>
            <a:endParaRPr lang="fr-FR" sz="2000" b="1" dirty="0"/>
          </a:p>
          <a:p>
            <a:pPr lvl="0"/>
            <a:r>
              <a:rPr lang="fr-FR" sz="2800" b="1" dirty="0"/>
              <a:t> </a:t>
            </a:r>
          </a:p>
          <a:p>
            <a:pPr lvl="0"/>
            <a:endParaRPr lang="fr-FR" sz="2800" b="1" dirty="0"/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427984" y="1891238"/>
            <a:ext cx="398250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National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St. Marc</a:t>
            </a:r>
            <a:endParaRPr lang="fr-FR" sz="2800" b="1" dirty="0"/>
          </a:p>
          <a:p>
            <a:pPr lvl="0"/>
            <a:r>
              <a:rPr lang="fr-FR" sz="2800" b="1" dirty="0">
                <a:solidFill>
                  <a:srgbClr val="FF0000"/>
                </a:solidFill>
              </a:rPr>
              <a:t>Saint Quentin en Yvelines</a:t>
            </a:r>
          </a:p>
          <a:p>
            <a:pPr lvl="0"/>
            <a:r>
              <a:rPr lang="fr-FR" sz="2800" b="1" dirty="0" err="1">
                <a:solidFill>
                  <a:srgbClr val="FF0000"/>
                </a:solidFill>
              </a:rPr>
              <a:t>Villarceaux</a:t>
            </a:r>
            <a:r>
              <a:rPr lang="fr-FR" sz="2800" b="1" dirty="0"/>
              <a:t> </a:t>
            </a:r>
          </a:p>
          <a:p>
            <a:r>
              <a:rPr lang="fr-FR" sz="2800" b="1" dirty="0" err="1">
                <a:solidFill>
                  <a:srgbClr val="FF0000"/>
                </a:solidFill>
              </a:rPr>
              <a:t>Villennes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251520" y="5112130"/>
            <a:ext cx="8640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/>
                </a:solidFill>
              </a:rPr>
              <a:t>Green-</a:t>
            </a:r>
            <a:r>
              <a:rPr lang="fr-FR" sz="2800" b="1" dirty="0" err="1">
                <a:solidFill>
                  <a:schemeClr val="accent1"/>
                </a:solidFill>
              </a:rPr>
              <a:t>fee</a:t>
            </a:r>
            <a:r>
              <a:rPr lang="fr-FR" sz="2800" b="1" dirty="0">
                <a:solidFill>
                  <a:schemeClr val="accent1"/>
                </a:solidFill>
              </a:rPr>
              <a:t> moyen : </a:t>
            </a:r>
            <a:r>
              <a:rPr lang="fr-FR" sz="3200" b="1" dirty="0">
                <a:solidFill>
                  <a:schemeClr val="accent1"/>
                </a:solidFill>
              </a:rPr>
              <a:t>33 €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17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36004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TITUS CUP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M.A. THARREAU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259632" y="980728"/>
            <a:ext cx="6400800" cy="504056"/>
          </a:xfrm>
        </p:spPr>
        <p:txBody>
          <a:bodyPr>
            <a:normAutofit fontScale="92500" lnSpcReduction="10000"/>
          </a:bodyPr>
          <a:lstStyle/>
          <a:p>
            <a:r>
              <a:rPr lang="fr-FR" b="1" i="1" dirty="0">
                <a:solidFill>
                  <a:srgbClr val="002060"/>
                </a:solidFill>
              </a:rPr>
              <a:t>Joueurs Titus </a:t>
            </a:r>
            <a:r>
              <a:rPr lang="fr-FR" b="1" i="1" dirty="0" err="1">
                <a:solidFill>
                  <a:srgbClr val="002060"/>
                </a:solidFill>
              </a:rPr>
              <a:t>Cup</a:t>
            </a:r>
            <a:endParaRPr lang="fr-FR" b="1" i="1" dirty="0">
              <a:solidFill>
                <a:srgbClr val="00206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2348880"/>
            <a:ext cx="8640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/>
                </a:solidFill>
              </a:rPr>
              <a:t>Ont participé à </a:t>
            </a:r>
            <a:r>
              <a:rPr lang="fr-FR" sz="3600" b="1" dirty="0">
                <a:solidFill>
                  <a:schemeClr val="accent1"/>
                </a:solidFill>
              </a:rPr>
              <a:t>10</a:t>
            </a:r>
            <a:r>
              <a:rPr lang="fr-FR" sz="2800" b="1" dirty="0">
                <a:solidFill>
                  <a:schemeClr val="accent1"/>
                </a:solidFill>
              </a:rPr>
              <a:t> sorties au moins :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1520" y="3668604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4800" b="1" dirty="0" smtClean="0">
                <a:solidFill>
                  <a:srgbClr val="FF0000"/>
                </a:solidFill>
              </a:rPr>
              <a:t>19  messieurs</a:t>
            </a:r>
            <a:endParaRPr lang="fr-FR" sz="4800" b="1" dirty="0">
              <a:solidFill>
                <a:srgbClr val="FF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4800" b="1" dirty="0">
                <a:solidFill>
                  <a:srgbClr val="FF0000"/>
                </a:solidFill>
              </a:rPr>
              <a:t> </a:t>
            </a:r>
            <a:r>
              <a:rPr lang="fr-FR" sz="4800" b="1" dirty="0" smtClean="0">
                <a:solidFill>
                  <a:srgbClr val="FF0000"/>
                </a:solidFill>
              </a:rPr>
              <a:t> 7  </a:t>
            </a:r>
            <a:r>
              <a:rPr lang="fr-FR" sz="4800" b="1" dirty="0">
                <a:solidFill>
                  <a:srgbClr val="FF0000"/>
                </a:solidFill>
              </a:rPr>
              <a:t>dames</a:t>
            </a:r>
          </a:p>
        </p:txBody>
      </p:sp>
    </p:spTree>
    <p:extLst>
      <p:ext uri="{BB962C8B-B14F-4D97-AF65-F5344CB8AC3E}">
        <p14:creationId xmlns:p14="http://schemas.microsoft.com/office/powerpoint/2010/main" val="395342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36004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TITUS CUP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7499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58746" y="6481013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M.A. THARREAU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512" y="1700808"/>
            <a:ext cx="8856984" cy="3937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259632" y="980728"/>
            <a:ext cx="6400800" cy="504056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Podium final dames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51520" y="1772816"/>
            <a:ext cx="604867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3</a:t>
            </a:r>
            <a:r>
              <a:rPr lang="fr-FR" sz="3200" baseline="30000" dirty="0"/>
              <a:t>ème</a:t>
            </a:r>
            <a:r>
              <a:rPr lang="fr-FR" sz="3200" dirty="0"/>
              <a:t> </a:t>
            </a:r>
            <a:r>
              <a:rPr lang="fr-FR" sz="3200" b="1" dirty="0" smtClean="0"/>
              <a:t>Brigitte de la PASSARDIERE</a:t>
            </a:r>
            <a:endParaRPr lang="fr-FR" sz="2400" b="1" dirty="0"/>
          </a:p>
          <a:p>
            <a:pPr algn="ctr"/>
            <a:r>
              <a:rPr lang="fr-FR" sz="2400" b="1" dirty="0"/>
              <a:t>(42,93 – 17 participations)</a:t>
            </a:r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r>
              <a:rPr lang="fr-FR" sz="3200" dirty="0"/>
              <a:t>2</a:t>
            </a:r>
            <a:r>
              <a:rPr lang="fr-FR" sz="3200" baseline="30000" dirty="0"/>
              <a:t>ème</a:t>
            </a:r>
            <a:r>
              <a:rPr lang="fr-FR" sz="3200" dirty="0"/>
              <a:t> </a:t>
            </a:r>
            <a:r>
              <a:rPr lang="fr-FR" sz="3200" b="1" dirty="0" smtClean="0"/>
              <a:t>Catherine DELAUME</a:t>
            </a:r>
            <a:endParaRPr lang="fr-FR" sz="2400" b="1" dirty="0"/>
          </a:p>
          <a:p>
            <a:r>
              <a:rPr lang="fr-FR" sz="2400" b="1" dirty="0"/>
              <a:t> </a:t>
            </a:r>
            <a:r>
              <a:rPr lang="fr-FR" sz="2400" b="1" dirty="0" smtClean="0"/>
              <a:t>            (45,93 </a:t>
            </a:r>
            <a:r>
              <a:rPr lang="fr-FR" sz="2400" b="1" dirty="0"/>
              <a:t>– </a:t>
            </a:r>
            <a:r>
              <a:rPr lang="fr-FR" sz="2400" b="1" dirty="0" smtClean="0"/>
              <a:t>22 </a:t>
            </a:r>
            <a:r>
              <a:rPr lang="fr-FR" sz="2400" b="1" dirty="0"/>
              <a:t>participations)</a:t>
            </a:r>
          </a:p>
          <a:p>
            <a:endParaRPr lang="fr-FR" sz="3200" b="1" dirty="0"/>
          </a:p>
        </p:txBody>
      </p:sp>
      <p:pic>
        <p:nvPicPr>
          <p:cNvPr id="12" name="Picture 2" descr="C:\Users\André\Pictures\GTT\Forum 2015\2015-09-06\DSC03181 - Cop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762" y="1467118"/>
            <a:ext cx="1944216" cy="226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ndré\Pictures\GTT\Nouveau dossier\33-CathDel-G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658" y="3788986"/>
            <a:ext cx="1944216" cy="226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64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6251</TotalTime>
  <Words>2492</Words>
  <Application>Microsoft Office PowerPoint</Application>
  <PresentationFormat>Affichage à l'écran (4:3)</PresentationFormat>
  <Paragraphs>714</Paragraphs>
  <Slides>60</Slides>
  <Notes>57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64" baseType="lpstr">
      <vt:lpstr>Arial</vt:lpstr>
      <vt:lpstr>Calibri</vt:lpstr>
      <vt:lpstr>Wingdings</vt:lpstr>
      <vt:lpstr>Thème Office</vt:lpstr>
      <vt:lpstr>Assemblée Générale du 09/12/2016 </vt:lpstr>
      <vt:lpstr>Ordre du jour</vt:lpstr>
      <vt:lpstr>Richesse de l’offre</vt:lpstr>
      <vt:lpstr>Richesse de l’offre</vt:lpstr>
      <vt:lpstr>Sorties semaine (mardi/mercredi)</vt:lpstr>
      <vt:lpstr>Trophée de la galette 2016</vt:lpstr>
      <vt:lpstr>TITUS CUP 2016</vt:lpstr>
      <vt:lpstr>TITUS CUP 2016</vt:lpstr>
      <vt:lpstr>TITUS CUP 2016</vt:lpstr>
      <vt:lpstr>TITUS CUP 2016</vt:lpstr>
      <vt:lpstr>TITUS CUP 2016</vt:lpstr>
      <vt:lpstr>TITUS CUP 2016</vt:lpstr>
      <vt:lpstr>Week-ends 2016</vt:lpstr>
      <vt:lpstr>Week-ends 2016</vt:lpstr>
      <vt:lpstr>Week-ends 2016</vt:lpstr>
      <vt:lpstr>Voyage Printemps 2016</vt:lpstr>
      <vt:lpstr>Voyages 2016</vt:lpstr>
      <vt:lpstr>Grand Prix 2016 Golf National – Aigle 17 – 18 juin 2016</vt:lpstr>
      <vt:lpstr>Grand Prix 2016 Golf National – Aigle 17 – 18 juin 2016</vt:lpstr>
      <vt:lpstr>MatchPlay 2016</vt:lpstr>
      <vt:lpstr>Compétitions 2016</vt:lpstr>
      <vt:lpstr>Parcours joués</vt:lpstr>
      <vt:lpstr>Compétitions 2016</vt:lpstr>
      <vt:lpstr>Compétitions 2016</vt:lpstr>
      <vt:lpstr>   Compétitions 2016</vt:lpstr>
      <vt:lpstr>PARTENARIATS</vt:lpstr>
      <vt:lpstr>Forum des Activités  de Boulogne-Billancourt</vt:lpstr>
      <vt:lpstr>Rencontres avec autres associations</vt:lpstr>
      <vt:lpstr>Ordre du jour</vt:lpstr>
      <vt:lpstr>Documents financiers 2015 - 2016</vt:lpstr>
      <vt:lpstr>Documents financiers 2015 - 2016</vt:lpstr>
      <vt:lpstr>Documents financiers 2015 - 2016</vt:lpstr>
      <vt:lpstr>Documents financiers 2015 - 2016</vt:lpstr>
      <vt:lpstr>Ordre du jour</vt:lpstr>
      <vt:lpstr>Trophée de la galette 3ème édition</vt:lpstr>
      <vt:lpstr>Sorties en semaine 2017</vt:lpstr>
      <vt:lpstr>Sorties en semaine 2017</vt:lpstr>
      <vt:lpstr>Sorties en semaine 2017</vt:lpstr>
      <vt:lpstr>Sorties en semaine 2017</vt:lpstr>
      <vt:lpstr>Sorties en semaine 2017</vt:lpstr>
      <vt:lpstr>TITUS CUP 2017</vt:lpstr>
      <vt:lpstr>TITUS CUP 2017</vt:lpstr>
      <vt:lpstr>Week-ends 2017</vt:lpstr>
      <vt:lpstr>Week-ends 2017</vt:lpstr>
      <vt:lpstr>Week-ends 2017</vt:lpstr>
      <vt:lpstr>Week-ends 2017</vt:lpstr>
      <vt:lpstr>Week-ends 2017</vt:lpstr>
      <vt:lpstr>Voyage Printemps 2017</vt:lpstr>
      <vt:lpstr> Voyage Automne 2017     </vt:lpstr>
      <vt:lpstr>Voyage Automne 2017</vt:lpstr>
      <vt:lpstr>MatchPlay 2017</vt:lpstr>
      <vt:lpstr>MatchPlay 2017</vt:lpstr>
      <vt:lpstr>Grand Prix 2017 23 – 24 juin </vt:lpstr>
      <vt:lpstr>Compétitions 2017</vt:lpstr>
      <vt:lpstr>Ordre du jour</vt:lpstr>
      <vt:lpstr>Ordre du jour</vt:lpstr>
      <vt:lpstr>Budget prévisionnel 2016/2017</vt:lpstr>
      <vt:lpstr>Ordre du jour</vt:lpstr>
      <vt:lpstr>Ordre du jour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André</dc:creator>
  <cp:lastModifiedBy>Francois de Waroquier</cp:lastModifiedBy>
  <cp:revision>606</cp:revision>
  <cp:lastPrinted>2014-12-10T13:48:14Z</cp:lastPrinted>
  <dcterms:created xsi:type="dcterms:W3CDTF">2014-10-22T13:13:53Z</dcterms:created>
  <dcterms:modified xsi:type="dcterms:W3CDTF">2016-12-19T12:17:39Z</dcterms:modified>
</cp:coreProperties>
</file>