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258" r:id="rId2"/>
    <p:sldId id="259" r:id="rId3"/>
    <p:sldId id="346" r:id="rId4"/>
    <p:sldId id="342" r:id="rId5"/>
    <p:sldId id="379" r:id="rId6"/>
    <p:sldId id="367" r:id="rId7"/>
    <p:sldId id="389" r:id="rId8"/>
    <p:sldId id="366" r:id="rId9"/>
    <p:sldId id="378" r:id="rId10"/>
    <p:sldId id="377" r:id="rId11"/>
    <p:sldId id="360" r:id="rId12"/>
    <p:sldId id="369" r:id="rId13"/>
    <p:sldId id="374" r:id="rId14"/>
    <p:sldId id="269" r:id="rId15"/>
    <p:sldId id="270" r:id="rId16"/>
    <p:sldId id="310" r:id="rId17"/>
    <p:sldId id="336" r:id="rId18"/>
    <p:sldId id="337" r:id="rId19"/>
    <p:sldId id="335" r:id="rId20"/>
    <p:sldId id="340" r:id="rId21"/>
    <p:sldId id="339" r:id="rId22"/>
    <p:sldId id="294" r:id="rId23"/>
    <p:sldId id="384" r:id="rId24"/>
    <p:sldId id="311" r:id="rId25"/>
    <p:sldId id="329" r:id="rId26"/>
    <p:sldId id="330" r:id="rId27"/>
    <p:sldId id="331" r:id="rId28"/>
    <p:sldId id="332" r:id="rId29"/>
    <p:sldId id="333" r:id="rId30"/>
    <p:sldId id="334" r:id="rId31"/>
    <p:sldId id="288" r:id="rId32"/>
    <p:sldId id="293" r:id="rId33"/>
    <p:sldId id="312" r:id="rId34"/>
    <p:sldId id="283" r:id="rId35"/>
    <p:sldId id="271" r:id="rId36"/>
    <p:sldId id="313" r:id="rId37"/>
    <p:sldId id="272" r:id="rId38"/>
    <p:sldId id="273" r:id="rId39"/>
    <p:sldId id="300" r:id="rId40"/>
    <p:sldId id="301" r:id="rId41"/>
    <p:sldId id="289" r:id="rId42"/>
    <p:sldId id="354" r:id="rId43"/>
    <p:sldId id="361" r:id="rId44"/>
    <p:sldId id="299" r:id="rId45"/>
    <p:sldId id="295" r:id="rId46"/>
    <p:sldId id="308" r:id="rId47"/>
    <p:sldId id="314" r:id="rId48"/>
    <p:sldId id="315" r:id="rId49"/>
    <p:sldId id="316" r:id="rId50"/>
    <p:sldId id="368" r:id="rId51"/>
    <p:sldId id="317" r:id="rId52"/>
    <p:sldId id="348" r:id="rId53"/>
    <p:sldId id="344" r:id="rId54"/>
    <p:sldId id="274" r:id="rId55"/>
    <p:sldId id="275" r:id="rId56"/>
    <p:sldId id="277" r:id="rId57"/>
    <p:sldId id="280" r:id="rId58"/>
    <p:sldId id="276" r:id="rId59"/>
    <p:sldId id="281" r:id="rId60"/>
    <p:sldId id="347" r:id="rId61"/>
    <p:sldId id="341" r:id="rId62"/>
    <p:sldId id="385" r:id="rId63"/>
    <p:sldId id="386" r:id="rId64"/>
    <p:sldId id="267" r:id="rId65"/>
    <p:sldId id="265" r:id="rId66"/>
    <p:sldId id="266" r:id="rId67"/>
    <p:sldId id="268" r:id="rId68"/>
    <p:sldId id="297" r:id="rId69"/>
    <p:sldId id="298" r:id="rId70"/>
    <p:sldId id="318" r:id="rId71"/>
    <p:sldId id="328" r:id="rId72"/>
    <p:sldId id="372" r:id="rId73"/>
    <p:sldId id="303" r:id="rId74"/>
    <p:sldId id="305" r:id="rId75"/>
    <p:sldId id="304" r:id="rId76"/>
    <p:sldId id="306" r:id="rId77"/>
    <p:sldId id="351" r:id="rId78"/>
    <p:sldId id="380" r:id="rId79"/>
    <p:sldId id="356" r:id="rId80"/>
    <p:sldId id="357" r:id="rId81"/>
    <p:sldId id="287" r:id="rId82"/>
    <p:sldId id="371" r:id="rId83"/>
    <p:sldId id="381" r:id="rId84"/>
    <p:sldId id="375" r:id="rId85"/>
    <p:sldId id="376" r:id="rId86"/>
    <p:sldId id="302" r:id="rId87"/>
    <p:sldId id="320" r:id="rId88"/>
    <p:sldId id="327" r:id="rId89"/>
    <p:sldId id="382" r:id="rId90"/>
    <p:sldId id="309" r:id="rId91"/>
    <p:sldId id="321" r:id="rId92"/>
    <p:sldId id="322" r:id="rId93"/>
    <p:sldId id="325" r:id="rId94"/>
    <p:sldId id="326" r:id="rId95"/>
    <p:sldId id="390" r:id="rId96"/>
    <p:sldId id="345" r:id="rId97"/>
    <p:sldId id="349" r:id="rId98"/>
    <p:sldId id="282" r:id="rId99"/>
    <p:sldId id="286" r:id="rId100"/>
    <p:sldId id="383" r:id="rId101"/>
    <p:sldId id="350" r:id="rId102"/>
    <p:sldId id="343" r:id="rId103"/>
    <p:sldId id="364" r:id="rId104"/>
    <p:sldId id="358" r:id="rId105"/>
    <p:sldId id="365" r:id="rId106"/>
    <p:sldId id="363" r:id="rId107"/>
    <p:sldId id="370" r:id="rId108"/>
    <p:sldId id="292" r:id="rId109"/>
    <p:sldId id="264" r:id="rId110"/>
    <p:sldId id="352" r:id="rId111"/>
    <p:sldId id="353" r:id="rId112"/>
    <p:sldId id="387" r:id="rId113"/>
  </p:sldIdLst>
  <p:sldSz cx="9144000" cy="6858000" type="screen4x3"/>
  <p:notesSz cx="6888163" cy="10020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13" autoAdjust="0"/>
    <p:restoredTop sz="94660"/>
  </p:normalViewPr>
  <p:slideViewPr>
    <p:cSldViewPr>
      <p:cViewPr varScale="1">
        <p:scale>
          <a:sx n="85" d="100"/>
          <a:sy n="85" d="100"/>
        </p:scale>
        <p:origin x="-1387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70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11CCB20-3102-440C-B02D-C802B0B7F3A9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517548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700" y="9517548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715A0F4-B062-4AC0-9A24-E53AE070D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111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2BF0414-4BB0-4339-AD5C-F188A95A01D7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517548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700" y="9517548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4ABB6D7-8D59-47EF-A845-58AFA32BF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41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9E7F-7A29-4BD4-8C13-8297A558A5E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89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96843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98845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95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425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835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9E7F-7A29-4BD4-8C13-8297A558A5E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145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559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8355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753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036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289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4182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7134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5856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90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0250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531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515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5159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619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2350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4629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4629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4629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888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4256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7173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5529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7126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95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2489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606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1581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5181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078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025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3891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1857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2827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2137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5325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5325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86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8622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8622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86227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8622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2042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19012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96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73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04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8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87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98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5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56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7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37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20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08AA4-F38F-4200-9BEF-FD1CFEA089F3}" type="datetimeFigureOut">
              <a:rPr lang="fr-FR" smtClean="0"/>
              <a:t>13/12/2014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8FDC4-DFC5-4FBB-B93F-493D276DD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93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.png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5.mp3"/><Relationship Id="rId19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3275" y="3861048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Assemblée Générale du 13/12/2014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17"/>
          <a:stretch>
            <a:fillRect/>
          </a:stretch>
        </p:blipFill>
        <p:spPr>
          <a:xfrm>
            <a:off x="1719115" y="1340768"/>
            <a:ext cx="5760720" cy="1847850"/>
          </a:xfrm>
          <a:prstGeom prst="rect">
            <a:avLst/>
          </a:prstGeom>
        </p:spPr>
      </p:pic>
      <p:pic>
        <p:nvPicPr>
          <p:cNvPr id="3" name="The JazzMasters - Lost In Spa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7544" y="5661246"/>
            <a:ext cx="487363" cy="487363"/>
          </a:xfrm>
          <a:prstGeom prst="rect">
            <a:avLst/>
          </a:prstGeom>
        </p:spPr>
      </p:pic>
      <p:pic>
        <p:nvPicPr>
          <p:cNvPr id="5" name="ALLEN &amp; ALLEN - RIGHT HER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3688" y="5661245"/>
            <a:ext cx="487363" cy="487363"/>
          </a:xfrm>
          <a:prstGeom prst="rect">
            <a:avLst/>
          </a:prstGeom>
        </p:spPr>
      </p:pic>
      <p:pic>
        <p:nvPicPr>
          <p:cNvPr id="7" name="Candy Dulfer - L.A. City Light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87824" y="5677833"/>
            <a:ext cx="487363" cy="487363"/>
          </a:xfrm>
          <a:prstGeom prst="rect">
            <a:avLst/>
          </a:prstGeom>
        </p:spPr>
      </p:pic>
      <p:pic>
        <p:nvPicPr>
          <p:cNvPr id="8" name="Acoustic Alchemy - Casin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19972" y="5661244"/>
            <a:ext cx="487363" cy="487363"/>
          </a:xfrm>
          <a:prstGeom prst="rect">
            <a:avLst/>
          </a:prstGeom>
        </p:spPr>
      </p:pic>
      <p:pic>
        <p:nvPicPr>
          <p:cNvPr id="9" name="Yellowjackets - Sea Folk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52119" y="5661243"/>
            <a:ext cx="487363" cy="487363"/>
          </a:xfrm>
          <a:prstGeom prst="rect">
            <a:avLst/>
          </a:prstGeom>
        </p:spPr>
      </p:pic>
      <p:pic>
        <p:nvPicPr>
          <p:cNvPr id="10" name="Down To The Bone - Lightning Rod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72189" y="5661242"/>
            <a:ext cx="487363" cy="487363"/>
          </a:xfrm>
          <a:prstGeom prst="rect">
            <a:avLst/>
          </a:prstGeom>
        </p:spPr>
      </p:pic>
      <p:pic>
        <p:nvPicPr>
          <p:cNvPr id="11" name="Grant Geissman - Heartbea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44408" y="5661240"/>
            <a:ext cx="487363" cy="487363"/>
          </a:xfrm>
          <a:prstGeom prst="rect">
            <a:avLst/>
          </a:prstGeom>
        </p:spPr>
      </p:pic>
      <p:pic>
        <p:nvPicPr>
          <p:cNvPr id="1027" name="Picture 3" descr="C:\Users\André\AppData\Local\Microsoft\Windows\Temporary Internet Files\Content.IE5\4A60O5R7\MC900285688[1].wm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44402"/>
            <a:ext cx="833623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58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9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3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05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8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24" y="1386215"/>
            <a:ext cx="57054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Etiquette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2" y="1124744"/>
            <a:ext cx="5760640" cy="32684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971600" y="5411415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Soit plus de 12000 impacts par green par an !!!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1391483"/>
            <a:ext cx="5472608" cy="470181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Budget prévisionnel 2014/2015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95736" y="1391483"/>
            <a:ext cx="6120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COTISATIONS 2015                                    </a:t>
            </a:r>
            <a:r>
              <a:rPr lang="fr-FR" sz="2400" b="1" dirty="0" smtClean="0">
                <a:solidFill>
                  <a:srgbClr val="FF0000"/>
                </a:solidFill>
              </a:rPr>
              <a:t>5000€</a:t>
            </a:r>
          </a:p>
          <a:p>
            <a:endParaRPr lang="fr-FR" dirty="0" smtClean="0"/>
          </a:p>
          <a:p>
            <a:r>
              <a:rPr lang="fr-FR" b="1" dirty="0" smtClean="0"/>
              <a:t>DEPENSES</a:t>
            </a:r>
          </a:p>
          <a:p>
            <a:r>
              <a:rPr lang="fr-FR" dirty="0"/>
              <a:t>-</a:t>
            </a:r>
            <a:r>
              <a:rPr lang="fr-FR" dirty="0" smtClean="0"/>
              <a:t>Fournitures de bureau                  500€</a:t>
            </a:r>
          </a:p>
          <a:p>
            <a:r>
              <a:rPr lang="fr-FR" dirty="0" smtClean="0"/>
              <a:t>-Site  internet « JIMDO »                 80€</a:t>
            </a:r>
          </a:p>
          <a:p>
            <a:r>
              <a:rPr lang="fr-FR" dirty="0" smtClean="0"/>
              <a:t>-Assurance                                       200€</a:t>
            </a:r>
          </a:p>
          <a:p>
            <a:r>
              <a:rPr lang="fr-FR" dirty="0" smtClean="0"/>
              <a:t>-Coupes/trophées/dotations      1200€</a:t>
            </a:r>
          </a:p>
          <a:p>
            <a:r>
              <a:rPr lang="fr-FR" dirty="0" smtClean="0"/>
              <a:t>-Location de salle AG                     900€</a:t>
            </a:r>
          </a:p>
          <a:p>
            <a:r>
              <a:rPr lang="fr-FR" dirty="0" smtClean="0"/>
              <a:t>-Frais postaux                                  100€</a:t>
            </a:r>
          </a:p>
          <a:p>
            <a:r>
              <a:rPr lang="fr-FR" dirty="0" smtClean="0"/>
              <a:t>-Services bancaires                           50€</a:t>
            </a:r>
          </a:p>
          <a:p>
            <a:r>
              <a:rPr lang="fr-FR" dirty="0" smtClean="0"/>
              <a:t>-Participation « formation »    </a:t>
            </a:r>
            <a:r>
              <a:rPr lang="fr-FR" dirty="0"/>
              <a:t> </a:t>
            </a:r>
            <a:r>
              <a:rPr lang="fr-FR" dirty="0" smtClean="0"/>
              <a:t>  1600€</a:t>
            </a:r>
          </a:p>
          <a:p>
            <a:r>
              <a:rPr lang="fr-FR" dirty="0" smtClean="0"/>
              <a:t>     </a:t>
            </a:r>
            <a:r>
              <a:rPr lang="fr-FR" sz="1600" dirty="0" smtClean="0"/>
              <a:t>et compétitions</a:t>
            </a:r>
            <a:endParaRPr lang="fr-FR" sz="1600" dirty="0"/>
          </a:p>
          <a:p>
            <a:r>
              <a:rPr lang="fr-FR" b="1" i="1" dirty="0" smtClean="0"/>
              <a:t>TOTAL DEPENSES                                       </a:t>
            </a:r>
            <a:r>
              <a:rPr lang="fr-FR" sz="2400" b="1" dirty="0" smtClean="0"/>
              <a:t>4630€</a:t>
            </a:r>
          </a:p>
          <a:p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RESULTAT</a:t>
            </a:r>
            <a:r>
              <a:rPr lang="fr-FR" dirty="0" smtClean="0"/>
              <a:t>  </a:t>
            </a:r>
            <a:r>
              <a:rPr lang="fr-FR" b="1" dirty="0" smtClean="0">
                <a:solidFill>
                  <a:srgbClr val="FF0000"/>
                </a:solidFill>
              </a:rPr>
              <a:t>PREVISIONNEL  </a:t>
            </a:r>
            <a:r>
              <a:rPr lang="fr-FR" dirty="0" smtClean="0"/>
              <a:t>                      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 370€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39937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183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Site Internet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www.golfteetime.fr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55304"/>
            <a:ext cx="2524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27584" y="263691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002060"/>
                </a:solidFill>
              </a:rPr>
              <a:t>Inscription et suivi de l’inscription depuis le calendrier</a:t>
            </a:r>
            <a:endParaRPr lang="fr-FR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Site Internet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www.golfteetime.fr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65" y="905790"/>
            <a:ext cx="6679877" cy="533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8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Site Internet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8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Site Internet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7" y="980728"/>
            <a:ext cx="761326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98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Licence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0109" y="1124744"/>
            <a:ext cx="81585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Prenez dès à présent votre licence </a:t>
            </a:r>
          </a:p>
          <a:p>
            <a:endParaRPr lang="fr-FR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b="1" dirty="0" smtClean="0"/>
              <a:t>dans votre club habituel pour ceux qui en ont 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0000"/>
                </a:solidFill>
              </a:rPr>
              <a:t>s</a:t>
            </a:r>
            <a:r>
              <a:rPr lang="fr-FR" sz="2800" b="1" dirty="0" smtClean="0">
                <a:solidFill>
                  <a:srgbClr val="FF0000"/>
                </a:solidFill>
              </a:rPr>
              <a:t>ur le site de la </a:t>
            </a:r>
            <a:r>
              <a:rPr lang="fr-FR" sz="2800" b="1" dirty="0" err="1" smtClean="0">
                <a:solidFill>
                  <a:srgbClr val="FF0000"/>
                </a:solidFill>
              </a:rPr>
              <a:t>FFGolf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13" y="3356992"/>
            <a:ext cx="4247182" cy="26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9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Bulletin météo écossais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15844"/>
            <a:ext cx="292735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1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7512"/>
            <a:ext cx="7239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9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Surprise de l’AG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719115" y="1052736"/>
            <a:ext cx="5760720" cy="184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3191172"/>
            <a:ext cx="76993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77262" y="4438471"/>
            <a:ext cx="7644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solidFill>
                  <a:prstClr val="black"/>
                </a:solidFill>
                <a:ea typeface="+mj-ea"/>
                <a:cs typeface="+mj-cs"/>
              </a:rPr>
              <a:t>Nota : </a:t>
            </a:r>
            <a:r>
              <a:rPr lang="fr-FR" sz="2400" b="1" dirty="0">
                <a:solidFill>
                  <a:prstClr val="black"/>
                </a:solidFill>
                <a:ea typeface="+mj-ea"/>
                <a:cs typeface="+mj-cs"/>
              </a:rPr>
              <a:t>Le repas qui suivra est réservé aux membres qui se sont inscrits avant l’Assemblée Générale. Le restaurant est complet et ne peut accepter plus de monde.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206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719115" y="1052736"/>
            <a:ext cx="5760720" cy="1847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7584" y="39330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MERCI</a:t>
            </a:r>
            <a:br>
              <a:rPr lang="fr-FR" sz="3600" b="1" dirty="0">
                <a:solidFill>
                  <a:srgbClr val="FF0000"/>
                </a:solidFill>
              </a:rPr>
            </a:br>
            <a:r>
              <a:rPr lang="fr-FR" sz="3600" b="1" dirty="0">
                <a:solidFill>
                  <a:srgbClr val="FF0000"/>
                </a:solidFill>
              </a:rPr>
              <a:t>Bonne Année golfique </a:t>
            </a:r>
            <a:r>
              <a:rPr lang="fr-FR" sz="3600" b="1" dirty="0" smtClean="0">
                <a:solidFill>
                  <a:srgbClr val="FF0000"/>
                </a:solidFill>
              </a:rPr>
              <a:t>2015 </a:t>
            </a:r>
            <a:r>
              <a:rPr lang="fr-FR" sz="3600" b="1" dirty="0">
                <a:solidFill>
                  <a:srgbClr val="FF0000"/>
                </a:solidFill>
              </a:rPr>
              <a:t>à tous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718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TITRE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4" y="2636912"/>
            <a:ext cx="864727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9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Surprise de l’AG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2310"/>
            <a:ext cx="186125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59" y="1715408"/>
            <a:ext cx="14097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0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Règles / Etiquette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40325"/>
            <a:ext cx="3534122" cy="544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621472" y="5733256"/>
            <a:ext cx="205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Info du 4/12/2014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88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Sorties semaine (mardi/mercredi)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87624" y="1717993"/>
            <a:ext cx="73449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31 sorties </a:t>
            </a:r>
            <a:r>
              <a:rPr lang="fr-FR" sz="3200" b="1" dirty="0" smtClean="0"/>
              <a:t>les mardis ou mercredis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</a:t>
            </a:r>
            <a:r>
              <a:rPr lang="fr-FR" sz="2800" b="1" dirty="0" smtClean="0"/>
              <a:t>dont 3 sorties comptant pour l’index</a:t>
            </a:r>
          </a:p>
          <a:p>
            <a:r>
              <a:rPr lang="fr-FR" sz="3200" b="1" dirty="0" smtClean="0"/>
              <a:t>          sur </a:t>
            </a:r>
            <a:r>
              <a:rPr lang="fr-FR" sz="3200" b="1" dirty="0" smtClean="0">
                <a:solidFill>
                  <a:srgbClr val="FF0000"/>
                </a:solidFill>
              </a:rPr>
              <a:t>15 golfs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       509 green-</a:t>
            </a:r>
            <a:r>
              <a:rPr lang="fr-FR" sz="3200" b="1" dirty="0" err="1" smtClean="0"/>
              <a:t>fees</a:t>
            </a:r>
            <a:endParaRPr lang="fr-FR" sz="3200" b="1" dirty="0"/>
          </a:p>
          <a:p>
            <a:r>
              <a:rPr lang="fr-FR" sz="3200" b="1" dirty="0" smtClean="0"/>
              <a:t>                    pour 52 participants différents</a:t>
            </a:r>
          </a:p>
          <a:p>
            <a:r>
              <a:rPr lang="fr-FR" sz="3200" b="1" dirty="0" smtClean="0"/>
              <a:t>Soit </a:t>
            </a:r>
            <a:r>
              <a:rPr lang="fr-FR" sz="3200" b="1" dirty="0" smtClean="0">
                <a:solidFill>
                  <a:srgbClr val="FF0000"/>
                </a:solidFill>
              </a:rPr>
              <a:t>16 participants en moyenne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                                           (mini 10 – maxi 27)</a:t>
            </a:r>
            <a:endParaRPr lang="fr-FR" dirty="0">
              <a:solidFill>
                <a:srgbClr val="FF0000"/>
              </a:solidFill>
            </a:endParaRPr>
          </a:p>
          <a:p>
            <a:endParaRPr lang="fr-FR" sz="2800" b="1" dirty="0" smtClean="0">
              <a:solidFill>
                <a:srgbClr val="002060"/>
              </a:solidFill>
            </a:endParaRPr>
          </a:p>
          <a:p>
            <a:r>
              <a:rPr lang="fr-FR" sz="2800" b="1" dirty="0" smtClean="0">
                <a:solidFill>
                  <a:srgbClr val="002060"/>
                </a:solidFill>
              </a:rPr>
              <a:t>8 parcours pris en compte pour la Titus </a:t>
            </a:r>
            <a:r>
              <a:rPr lang="fr-FR" sz="2800" b="1" dirty="0" err="1" smtClean="0">
                <a:solidFill>
                  <a:srgbClr val="002060"/>
                </a:solidFill>
              </a:rPr>
              <a:t>Cup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Parcours joués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63552" y="1844824"/>
            <a:ext cx="30644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/>
              <a:t>Cergy</a:t>
            </a:r>
          </a:p>
          <a:p>
            <a:pPr lvl="0"/>
            <a:r>
              <a:rPr lang="fr-FR" sz="2800" b="1" dirty="0">
                <a:solidFill>
                  <a:srgbClr val="FF0000"/>
                </a:solidFill>
              </a:rPr>
              <a:t>St. </a:t>
            </a:r>
            <a:r>
              <a:rPr lang="fr-FR" sz="2800" b="1" dirty="0" smtClean="0">
                <a:solidFill>
                  <a:srgbClr val="FF0000"/>
                </a:solidFill>
              </a:rPr>
              <a:t>Aubin</a:t>
            </a:r>
            <a:endParaRPr lang="fr-FR" sz="2800" b="1" dirty="0"/>
          </a:p>
          <a:p>
            <a:pPr lvl="0"/>
            <a:r>
              <a:rPr lang="fr-FR" sz="2800" b="1" dirty="0">
                <a:solidFill>
                  <a:srgbClr val="FF0000"/>
                </a:solidFill>
              </a:rPr>
              <a:t>National "Aigle" </a:t>
            </a:r>
            <a:endParaRPr lang="fr-FR" sz="2800" b="1" dirty="0"/>
          </a:p>
          <a:p>
            <a:pPr lvl="0"/>
            <a:r>
              <a:rPr lang="fr-FR" sz="2800" b="1" dirty="0" err="1">
                <a:solidFill>
                  <a:srgbClr val="FF0000"/>
                </a:solidFill>
              </a:rPr>
              <a:t>Villennes</a:t>
            </a:r>
            <a:r>
              <a:rPr lang="fr-FR" sz="2800" b="1" dirty="0"/>
              <a:t> </a:t>
            </a:r>
          </a:p>
          <a:p>
            <a:pPr lvl="0"/>
            <a:r>
              <a:rPr lang="fr-FR" sz="2800" b="1" dirty="0"/>
              <a:t>Rochefort</a:t>
            </a:r>
          </a:p>
          <a:p>
            <a:pPr lvl="0"/>
            <a:r>
              <a:rPr lang="fr-FR" sz="2800" b="1" dirty="0" smtClean="0">
                <a:solidFill>
                  <a:srgbClr val="FF0000"/>
                </a:solidFill>
              </a:rPr>
              <a:t>Guerville</a:t>
            </a:r>
            <a:endParaRPr lang="fr-FR" sz="2800" b="1" dirty="0"/>
          </a:p>
          <a:p>
            <a:pPr lvl="0"/>
            <a:r>
              <a:rPr lang="fr-FR" sz="2800" b="1" dirty="0"/>
              <a:t>Green Parc</a:t>
            </a:r>
          </a:p>
          <a:p>
            <a:pPr lvl="0"/>
            <a:r>
              <a:rPr lang="fr-FR" sz="2800" b="1" dirty="0">
                <a:solidFill>
                  <a:srgbClr val="FF0000"/>
                </a:solidFill>
              </a:rPr>
              <a:t>St. </a:t>
            </a:r>
            <a:r>
              <a:rPr lang="fr-FR" sz="2800" b="1" dirty="0" smtClean="0">
                <a:solidFill>
                  <a:srgbClr val="FF0000"/>
                </a:solidFill>
              </a:rPr>
              <a:t>Marc</a:t>
            </a:r>
            <a:endParaRPr lang="fr-FR" sz="2800" b="1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76056" y="1868718"/>
            <a:ext cx="3566104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800" b="1" dirty="0" err="1" smtClean="0">
                <a:solidFill>
                  <a:srgbClr val="FF0000"/>
                </a:solidFill>
              </a:rPr>
              <a:t>Feucherolles</a:t>
            </a:r>
            <a:endParaRPr lang="fr-FR" sz="2800" b="1" dirty="0"/>
          </a:p>
          <a:p>
            <a:pPr lvl="0"/>
            <a:r>
              <a:rPr lang="fr-FR" sz="2800" b="1" dirty="0">
                <a:solidFill>
                  <a:srgbClr val="FF0000"/>
                </a:solidFill>
              </a:rPr>
              <a:t>Forges les </a:t>
            </a:r>
            <a:r>
              <a:rPr lang="fr-FR" sz="2800" b="1" dirty="0" smtClean="0">
                <a:solidFill>
                  <a:srgbClr val="FF0000"/>
                </a:solidFill>
              </a:rPr>
              <a:t>Bains</a:t>
            </a:r>
            <a:endParaRPr lang="fr-FR" sz="2800" b="1" dirty="0"/>
          </a:p>
          <a:p>
            <a:pPr lvl="0"/>
            <a:r>
              <a:rPr lang="fr-FR" sz="2800" b="1" dirty="0" err="1">
                <a:solidFill>
                  <a:srgbClr val="FF0000"/>
                </a:solidFill>
              </a:rPr>
              <a:t>Villarceaux</a:t>
            </a:r>
            <a:r>
              <a:rPr lang="fr-FR" sz="2800" b="1" dirty="0"/>
              <a:t> </a:t>
            </a:r>
          </a:p>
          <a:p>
            <a:pPr lvl="0"/>
            <a:r>
              <a:rPr lang="fr-FR" sz="2800" b="1" dirty="0"/>
              <a:t>Le Tremblay / Mauldre</a:t>
            </a:r>
          </a:p>
          <a:p>
            <a:pPr lvl="0"/>
            <a:r>
              <a:rPr lang="fr-FR" sz="2800" b="1" dirty="0"/>
              <a:t>Marivaux</a:t>
            </a:r>
          </a:p>
          <a:p>
            <a:pPr lvl="0"/>
            <a:r>
              <a:rPr lang="fr-FR" sz="2800" b="1" dirty="0"/>
              <a:t>Courson</a:t>
            </a:r>
          </a:p>
          <a:p>
            <a:pPr lvl="0"/>
            <a:r>
              <a:rPr lang="fr-FR" sz="2800" b="1" dirty="0"/>
              <a:t>Golf des Yvelines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8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Joueurs Titus </a:t>
            </a:r>
            <a:r>
              <a:rPr lang="fr-FR" b="1" dirty="0" err="1" smtClean="0">
                <a:solidFill>
                  <a:srgbClr val="002060"/>
                </a:solidFill>
              </a:rPr>
              <a:t>Cup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5576" y="170080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Ont joué 3 fois sur 3 parcours différents :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755576" y="27089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Dames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076056" y="27089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Messieurs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827584" y="3330476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de la PASSARDIERE Brigitte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THARREAU Marie-Andrée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TROUTAUD Luce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VIGNAU Annick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207659" y="3338481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BAISEZ Benoît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MITROFANOFF Paul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PACAUD Dominique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VAUDOU Philippe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VIGNAU Michel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5342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1072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Palmarès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5"/>
          <p:cNvSpPr txBox="1">
            <a:spLocks/>
          </p:cNvSpPr>
          <p:nvPr/>
        </p:nvSpPr>
        <p:spPr>
          <a:xfrm>
            <a:off x="4860032" y="1621921"/>
            <a:ext cx="4283968" cy="1656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1200" b="1" dirty="0" smtClean="0"/>
              <a:t>Dames en brut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>
                <a:solidFill>
                  <a:srgbClr val="FF0000"/>
                </a:solidFill>
              </a:rPr>
              <a:t>de la PASSARDIERE B.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THARREAU M.-A.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VIGNAU A.</a:t>
            </a:r>
            <a:endParaRPr lang="fr-FR" sz="9600" b="1" dirty="0"/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</a:t>
            </a:r>
            <a:r>
              <a:rPr lang="fr-FR" sz="3500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500" baseline="30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			</a:t>
            </a:r>
          </a:p>
        </p:txBody>
      </p:sp>
      <p:sp>
        <p:nvSpPr>
          <p:cNvPr id="14" name="Espace réservé du contenu 5"/>
          <p:cNvSpPr txBox="1">
            <a:spLocks/>
          </p:cNvSpPr>
          <p:nvPr/>
        </p:nvSpPr>
        <p:spPr>
          <a:xfrm>
            <a:off x="467544" y="1621921"/>
            <a:ext cx="4140460" cy="1656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1200" b="1" dirty="0" smtClean="0"/>
              <a:t>Dames en net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>
                <a:solidFill>
                  <a:srgbClr val="FF0000"/>
                </a:solidFill>
              </a:rPr>
              <a:t>VIGNAU A.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/>
              <a:t>d</a:t>
            </a:r>
            <a:r>
              <a:rPr lang="fr-FR" sz="9600" b="1" dirty="0" smtClean="0"/>
              <a:t>e la PASSARDIERE B.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TROUTAUD L.</a:t>
            </a:r>
            <a:endParaRPr lang="fr-FR" sz="9600" dirty="0" smtClean="0"/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</a:t>
            </a:r>
            <a:r>
              <a:rPr lang="fr-FR" sz="3500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500" baseline="30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3933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1072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Palmarès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5"/>
          <p:cNvSpPr txBox="1">
            <a:spLocks/>
          </p:cNvSpPr>
          <p:nvPr/>
        </p:nvSpPr>
        <p:spPr>
          <a:xfrm>
            <a:off x="4860032" y="1621921"/>
            <a:ext cx="4283968" cy="1656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1200" b="1" dirty="0" smtClean="0"/>
              <a:t>Dames en brut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>
                <a:solidFill>
                  <a:srgbClr val="FF0000"/>
                </a:solidFill>
              </a:rPr>
              <a:t>de la PASSARDIERE B.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THARREAU M.-A.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VIGNAU A.</a:t>
            </a:r>
            <a:endParaRPr lang="fr-FR" sz="9600" b="1" dirty="0"/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</a:t>
            </a:r>
            <a:r>
              <a:rPr lang="fr-FR" sz="3500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500" baseline="30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			</a:t>
            </a:r>
          </a:p>
        </p:txBody>
      </p:sp>
      <p:sp>
        <p:nvSpPr>
          <p:cNvPr id="12" name="Espace réservé du contenu 5"/>
          <p:cNvSpPr txBox="1">
            <a:spLocks/>
          </p:cNvSpPr>
          <p:nvPr/>
        </p:nvSpPr>
        <p:spPr>
          <a:xfrm>
            <a:off x="467544" y="3710153"/>
            <a:ext cx="3250704" cy="1656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1200" b="1" dirty="0" smtClean="0"/>
              <a:t>Messieurs en net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>
                <a:solidFill>
                  <a:srgbClr val="FF0000"/>
                </a:solidFill>
              </a:rPr>
              <a:t>BAISEZ B.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VAUDOU P.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PACAUD D.</a:t>
            </a:r>
            <a:endParaRPr lang="fr-FR" sz="9600" dirty="0" smtClean="0"/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</a:t>
            </a:r>
            <a:r>
              <a:rPr lang="fr-FR" sz="3500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500" baseline="30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			</a:t>
            </a:r>
          </a:p>
        </p:txBody>
      </p:sp>
      <p:sp>
        <p:nvSpPr>
          <p:cNvPr id="13" name="Espace réservé du contenu 5"/>
          <p:cNvSpPr txBox="1">
            <a:spLocks/>
          </p:cNvSpPr>
          <p:nvPr/>
        </p:nvSpPr>
        <p:spPr>
          <a:xfrm>
            <a:off x="4874113" y="3717032"/>
            <a:ext cx="3250704" cy="1656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1200" b="1" dirty="0" smtClean="0"/>
              <a:t>Messieurs en brut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>
                <a:solidFill>
                  <a:srgbClr val="FF0000"/>
                </a:solidFill>
              </a:rPr>
              <a:t>VAUDOU P.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BAISEZ B.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VIGNAU M.</a:t>
            </a:r>
            <a:endParaRPr lang="fr-FR" sz="9600" b="1" dirty="0"/>
          </a:p>
          <a:p>
            <a:pPr marL="1143000" lvl="1" indent="-742950">
              <a:buFont typeface="+mj-lt"/>
              <a:buAutoNum type="arabicPeriod"/>
            </a:pPr>
            <a:endParaRPr lang="fr-FR" sz="9600" b="1" dirty="0" smtClean="0"/>
          </a:p>
          <a:p>
            <a:pPr marL="400050" lvl="1" indent="0">
              <a:buNone/>
            </a:pPr>
            <a:endParaRPr lang="fr-FR" sz="9600" dirty="0" smtClean="0"/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</a:t>
            </a:r>
            <a:r>
              <a:rPr lang="fr-FR" sz="3500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500" baseline="30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			</a:t>
            </a:r>
          </a:p>
        </p:txBody>
      </p:sp>
      <p:sp>
        <p:nvSpPr>
          <p:cNvPr id="14" name="Espace réservé du contenu 5"/>
          <p:cNvSpPr txBox="1">
            <a:spLocks/>
          </p:cNvSpPr>
          <p:nvPr/>
        </p:nvSpPr>
        <p:spPr>
          <a:xfrm>
            <a:off x="467544" y="1621921"/>
            <a:ext cx="4140460" cy="1656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1200" b="1" dirty="0" smtClean="0"/>
              <a:t>Dames en net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>
                <a:solidFill>
                  <a:srgbClr val="FF0000"/>
                </a:solidFill>
              </a:rPr>
              <a:t>VIGNAU A.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/>
              <a:t>d</a:t>
            </a:r>
            <a:r>
              <a:rPr lang="fr-FR" sz="9600" b="1" dirty="0" smtClean="0"/>
              <a:t>e la PASSARDIERE B.</a:t>
            </a:r>
          </a:p>
          <a:p>
            <a:pPr marL="1143000" lvl="1" indent="-742950">
              <a:buFont typeface="+mj-lt"/>
              <a:buAutoNum type="arabicPeriod"/>
            </a:pPr>
            <a:r>
              <a:rPr lang="fr-FR" sz="9600" b="1" dirty="0" smtClean="0"/>
              <a:t>TROUTAUD L.</a:t>
            </a:r>
            <a:endParaRPr lang="fr-FR" sz="9600" dirty="0" smtClean="0"/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</a:t>
            </a:r>
            <a:r>
              <a:rPr lang="fr-FR" sz="3500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500" baseline="30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30000" dirty="0" smtClean="0"/>
              <a:t>				</a:t>
            </a:r>
            <a:endParaRPr lang="fr-FR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4727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Podium final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60032" y="2596768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3</a:t>
            </a:r>
            <a:r>
              <a:rPr lang="fr-FR" sz="3200" baseline="30000" dirty="0" smtClean="0"/>
              <a:t>ème</a:t>
            </a:r>
            <a:r>
              <a:rPr lang="fr-FR" sz="3200" dirty="0" smtClean="0"/>
              <a:t> </a:t>
            </a:r>
            <a:r>
              <a:rPr lang="fr-FR" sz="3200" b="1" dirty="0" smtClean="0"/>
              <a:t>M. VIGNAU</a:t>
            </a:r>
          </a:p>
          <a:p>
            <a:r>
              <a:rPr lang="fr-FR" sz="3200" dirty="0" smtClean="0"/>
              <a:t>2</a:t>
            </a:r>
            <a:r>
              <a:rPr lang="fr-FR" sz="3200" baseline="30000" dirty="0" smtClean="0"/>
              <a:t>ème</a:t>
            </a:r>
            <a:r>
              <a:rPr lang="fr-FR" sz="3200" dirty="0" smtClean="0"/>
              <a:t> </a:t>
            </a:r>
            <a:r>
              <a:rPr lang="fr-FR" sz="3200" b="1" dirty="0" smtClean="0"/>
              <a:t>B. BAISEZ</a:t>
            </a:r>
            <a:endParaRPr lang="fr-FR" sz="32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67544" y="2592586"/>
            <a:ext cx="4075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3</a:t>
            </a:r>
            <a:r>
              <a:rPr lang="fr-FR" sz="3200" baseline="30000" dirty="0" smtClean="0"/>
              <a:t>ème</a:t>
            </a:r>
            <a:r>
              <a:rPr lang="fr-FR" sz="3200" dirty="0" smtClean="0"/>
              <a:t> </a:t>
            </a:r>
            <a:r>
              <a:rPr lang="fr-FR" sz="3200" b="1" dirty="0" smtClean="0"/>
              <a:t>M.-A. THARREAU</a:t>
            </a:r>
          </a:p>
          <a:p>
            <a:r>
              <a:rPr lang="fr-FR" sz="3200" dirty="0" smtClean="0"/>
              <a:t>2</a:t>
            </a:r>
            <a:r>
              <a:rPr lang="fr-FR" sz="3200" baseline="30000" dirty="0" smtClean="0"/>
              <a:t>ème</a:t>
            </a:r>
            <a:r>
              <a:rPr lang="fr-FR" sz="3200" dirty="0" smtClean="0"/>
              <a:t> </a:t>
            </a:r>
            <a:r>
              <a:rPr lang="fr-FR" sz="3200" b="1" dirty="0" smtClean="0"/>
              <a:t>A. VIGNAU</a:t>
            </a:r>
            <a:endParaRPr lang="fr-FR" sz="3200" b="1" dirty="0"/>
          </a:p>
        </p:txBody>
      </p:sp>
      <p:sp>
        <p:nvSpPr>
          <p:cNvPr id="13" name="Espace réservé du contenu 5"/>
          <p:cNvSpPr txBox="1">
            <a:spLocks/>
          </p:cNvSpPr>
          <p:nvPr/>
        </p:nvSpPr>
        <p:spPr>
          <a:xfrm>
            <a:off x="202015" y="1227880"/>
            <a:ext cx="7848872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1200" b="1" dirty="0" smtClean="0"/>
          </a:p>
          <a:p>
            <a:r>
              <a:rPr lang="fr-FR" sz="14400" b="1" dirty="0" smtClean="0">
                <a:solidFill>
                  <a:srgbClr val="002060"/>
                </a:solidFill>
              </a:rPr>
              <a:t>Dames</a:t>
            </a:r>
            <a:r>
              <a:rPr lang="fr-FR" sz="14400" b="1" dirty="0" smtClean="0"/>
              <a:t>	                  	</a:t>
            </a:r>
            <a:r>
              <a:rPr lang="fr-FR" sz="14400" b="1" dirty="0" smtClean="0">
                <a:solidFill>
                  <a:srgbClr val="002060"/>
                </a:solidFill>
              </a:rPr>
              <a:t>Messieurs</a:t>
            </a:r>
          </a:p>
          <a:p>
            <a:r>
              <a:rPr lang="fr-FR" sz="14400" b="1" dirty="0" smtClean="0"/>
              <a:t>	</a:t>
            </a:r>
          </a:p>
          <a:p>
            <a:r>
              <a:rPr lang="fr-FR" sz="14400" b="1" dirty="0" smtClean="0"/>
              <a:t>			</a:t>
            </a:r>
            <a:r>
              <a:rPr lang="fr-FR" dirty="0" smtClean="0"/>
              <a:t>	</a:t>
            </a:r>
            <a:r>
              <a:rPr lang="fr-FR" sz="3500" baseline="30000" dirty="0" smtClean="0"/>
              <a:t>				</a:t>
            </a:r>
          </a:p>
          <a:p>
            <a:r>
              <a:rPr lang="fr-FR" baseline="30000" dirty="0" smtClean="0"/>
              <a:t>				</a:t>
            </a:r>
          </a:p>
          <a:p>
            <a:r>
              <a:rPr lang="fr-FR" baseline="30000" dirty="0" smtClean="0"/>
              <a:t>				</a:t>
            </a:r>
            <a:endParaRPr lang="fr-FR" dirty="0" smtClean="0"/>
          </a:p>
          <a:p>
            <a:endParaRPr lang="fr-FR" sz="2800" b="1" dirty="0" smtClean="0"/>
          </a:p>
          <a:p>
            <a:r>
              <a:rPr lang="fr-FR" dirty="0" smtClean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7345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3275" y="3861048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Assemblée Générale du 13/12/2014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19115" y="1340768"/>
            <a:ext cx="576072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4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Vainqueur Dames 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67544" y="1680045"/>
            <a:ext cx="7594593" cy="4435475"/>
            <a:chOff x="467544" y="1680045"/>
            <a:chExt cx="7594593" cy="4435475"/>
          </a:xfrm>
        </p:grpSpPr>
        <p:pic>
          <p:nvPicPr>
            <p:cNvPr id="2050" name="Picture 2" descr="C:\Users\André\Pictures\GTT\GTT le Tremblay 2013-10-29\DSC0318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962" y="1680045"/>
              <a:ext cx="3432175" cy="443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467544" y="3789040"/>
              <a:ext cx="3672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Brigitte de la PASSARDIERE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6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Vainqueur Messieurs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7835" y="2002139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Un golfeur qui sait jouer dans toutes les conditions </a:t>
            </a:r>
            <a:endParaRPr lang="fr-FR" sz="2800" dirty="0"/>
          </a:p>
        </p:txBody>
      </p:sp>
      <p:grpSp>
        <p:nvGrpSpPr>
          <p:cNvPr id="6" name="Groupe 5"/>
          <p:cNvGrpSpPr/>
          <p:nvPr/>
        </p:nvGrpSpPr>
        <p:grpSpPr>
          <a:xfrm>
            <a:off x="856474" y="1484784"/>
            <a:ext cx="7676104" cy="4826000"/>
            <a:chOff x="856474" y="1484784"/>
            <a:chExt cx="7676104" cy="4826000"/>
          </a:xfrm>
        </p:grpSpPr>
        <p:pic>
          <p:nvPicPr>
            <p:cNvPr id="2051" name="Picture 3" descr="C:\Users\André\Pictures\GTT\GTT 2014-04-26 Baie de Somme\DSC03359 - Copi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853" y="1484784"/>
              <a:ext cx="3895725" cy="482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856474" y="3789040"/>
              <a:ext cx="3672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Philippe VAUDOU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1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Sorties week-end (VSD)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9572" y="2132856"/>
            <a:ext cx="77768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17 sorties </a:t>
            </a:r>
            <a:r>
              <a:rPr lang="fr-FR" sz="3200" b="1" dirty="0" smtClean="0"/>
              <a:t>les vendredis/samedis/dimanches</a:t>
            </a:r>
          </a:p>
          <a:p>
            <a:r>
              <a:rPr lang="fr-FR" sz="3200" b="1" dirty="0" smtClean="0"/>
              <a:t>      sur </a:t>
            </a:r>
            <a:r>
              <a:rPr lang="fr-FR" sz="3200" b="1" dirty="0" smtClean="0">
                <a:solidFill>
                  <a:srgbClr val="FF0000"/>
                </a:solidFill>
              </a:rPr>
              <a:t>14 golfs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       12 joueurs en moyenne </a:t>
            </a:r>
          </a:p>
          <a:p>
            <a:r>
              <a:rPr lang="fr-FR" sz="3200" b="1" dirty="0" smtClean="0"/>
              <a:t>                            </a:t>
            </a:r>
            <a:r>
              <a:rPr lang="fr-FR" sz="2400" b="1" dirty="0" smtClean="0"/>
              <a:t>(mini 4 - maxi 20)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              pour 57 participants différents</a:t>
            </a:r>
          </a:p>
          <a:p>
            <a:endParaRPr lang="fr-FR" sz="3200" b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41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Sorties week-end (VSD)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Parcours joués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63552" y="1844824"/>
            <a:ext cx="306443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>
                <a:solidFill>
                  <a:srgbClr val="FF0000"/>
                </a:solidFill>
              </a:rPr>
              <a:t>Cergy</a:t>
            </a:r>
          </a:p>
          <a:p>
            <a:pPr lvl="0"/>
            <a:r>
              <a:rPr lang="fr-FR" sz="2800" b="1" dirty="0" smtClean="0"/>
              <a:t>National </a:t>
            </a:r>
            <a:r>
              <a:rPr lang="fr-FR" sz="2800" b="1" dirty="0"/>
              <a:t>"Aigle" </a:t>
            </a:r>
          </a:p>
          <a:p>
            <a:pPr lvl="0"/>
            <a:r>
              <a:rPr lang="fr-FR" sz="2800" b="1" dirty="0" err="1">
                <a:solidFill>
                  <a:srgbClr val="FF0000"/>
                </a:solidFill>
              </a:rPr>
              <a:t>Villennes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fr-FR" sz="2800" b="1" dirty="0">
                <a:solidFill>
                  <a:srgbClr val="FF0000"/>
                </a:solidFill>
              </a:rPr>
              <a:t>Rochefort</a:t>
            </a:r>
          </a:p>
          <a:p>
            <a:pPr lvl="0"/>
            <a:r>
              <a:rPr lang="fr-FR" sz="2800" b="1" dirty="0" smtClean="0"/>
              <a:t>St</a:t>
            </a:r>
            <a:r>
              <a:rPr lang="fr-FR" sz="2800" b="1" dirty="0"/>
              <a:t>. </a:t>
            </a:r>
            <a:r>
              <a:rPr lang="fr-FR" sz="2800" b="1" dirty="0" smtClean="0"/>
              <a:t>Marc</a:t>
            </a:r>
          </a:p>
          <a:p>
            <a:pPr lvl="0"/>
            <a:r>
              <a:rPr lang="fr-FR" sz="2800" b="1" dirty="0" err="1" smtClean="0">
                <a:solidFill>
                  <a:srgbClr val="FF0000"/>
                </a:solidFill>
              </a:rPr>
              <a:t>Villacoublay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pPr lvl="0"/>
            <a:r>
              <a:rPr lang="fr-FR" sz="2800" b="1" dirty="0" err="1" smtClean="0">
                <a:solidFill>
                  <a:srgbClr val="FF0000"/>
                </a:solidFill>
              </a:rPr>
              <a:t>Augerville</a:t>
            </a:r>
            <a:endParaRPr lang="fr-FR" sz="2800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76056" y="1868718"/>
            <a:ext cx="2058577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800" b="1" dirty="0" err="1" smtClean="0">
                <a:solidFill>
                  <a:srgbClr val="FF0000"/>
                </a:solidFill>
              </a:rPr>
              <a:t>Feucherolles</a:t>
            </a:r>
            <a:endParaRPr lang="fr-FR" sz="2800" b="1" dirty="0">
              <a:solidFill>
                <a:srgbClr val="FF0000"/>
              </a:solidFill>
            </a:endParaRPr>
          </a:p>
          <a:p>
            <a:pPr lvl="0"/>
            <a:r>
              <a:rPr lang="fr-FR" sz="2800" b="1" dirty="0" err="1" smtClean="0">
                <a:solidFill>
                  <a:srgbClr val="FF0000"/>
                </a:solidFill>
              </a:rPr>
              <a:t>Villarceaux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endParaRPr lang="fr-FR" sz="2800" b="1" dirty="0">
              <a:solidFill>
                <a:srgbClr val="FF0000"/>
              </a:solidFill>
            </a:endParaRPr>
          </a:p>
          <a:p>
            <a:pPr lvl="0"/>
            <a:r>
              <a:rPr lang="fr-FR" sz="2800" b="1" dirty="0" smtClean="0">
                <a:solidFill>
                  <a:srgbClr val="FF0000"/>
                </a:solidFill>
              </a:rPr>
              <a:t>Marivaux</a:t>
            </a:r>
            <a:endParaRPr lang="fr-FR" sz="2800" b="1" dirty="0">
              <a:solidFill>
                <a:srgbClr val="FF0000"/>
              </a:solidFill>
            </a:endParaRPr>
          </a:p>
          <a:p>
            <a:pPr lvl="0"/>
            <a:r>
              <a:rPr lang="fr-FR" sz="2800" b="1" dirty="0" smtClean="0">
                <a:solidFill>
                  <a:srgbClr val="FF0000"/>
                </a:solidFill>
              </a:rPr>
              <a:t>Courson</a:t>
            </a:r>
          </a:p>
          <a:p>
            <a:pPr lvl="0"/>
            <a:r>
              <a:rPr lang="fr-FR" sz="2800" b="1" dirty="0" smtClean="0">
                <a:solidFill>
                  <a:srgbClr val="FF0000"/>
                </a:solidFill>
              </a:rPr>
              <a:t>Le Prieuré</a:t>
            </a:r>
          </a:p>
          <a:p>
            <a:pPr lvl="0"/>
            <a:r>
              <a:rPr lang="fr-FR" sz="2800" b="1" dirty="0" smtClean="0"/>
              <a:t>Disney</a:t>
            </a:r>
          </a:p>
          <a:p>
            <a:pPr lvl="0"/>
            <a:r>
              <a:rPr lang="fr-FR" sz="2800" b="1" dirty="0" smtClean="0"/>
              <a:t>Domont</a:t>
            </a:r>
            <a:endParaRPr lang="fr-FR" sz="2800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88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VSD </a:t>
            </a:r>
            <a:r>
              <a:rPr lang="fr-FR" b="1" dirty="0" err="1" smtClean="0">
                <a:solidFill>
                  <a:srgbClr val="FF0000"/>
                </a:solidFill>
              </a:rPr>
              <a:t>Cup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484784"/>
            <a:ext cx="7704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Sur les </a:t>
            </a:r>
            <a:r>
              <a:rPr lang="fr-FR" sz="3200" b="1" dirty="0" smtClean="0">
                <a:solidFill>
                  <a:srgbClr val="FF0000"/>
                </a:solidFill>
              </a:rPr>
              <a:t>17 sorties</a:t>
            </a:r>
          </a:p>
          <a:p>
            <a:r>
              <a:rPr lang="fr-FR" sz="3200" b="1" dirty="0" smtClean="0">
                <a:solidFill>
                  <a:srgbClr val="FF0000"/>
                </a:solidFill>
              </a:rPr>
              <a:t>11 en stableford individuel pour la VSD </a:t>
            </a:r>
            <a:r>
              <a:rPr lang="fr-FR" sz="3200" b="1" dirty="0" err="1" smtClean="0">
                <a:solidFill>
                  <a:srgbClr val="FF0000"/>
                </a:solidFill>
              </a:rPr>
              <a:t>Cup</a:t>
            </a:r>
            <a:endParaRPr lang="fr-FR" sz="3200" b="1" dirty="0" smtClean="0">
              <a:solidFill>
                <a:srgbClr val="FF0000"/>
              </a:solidFill>
            </a:endParaRPr>
          </a:p>
          <a:p>
            <a:endParaRPr lang="fr-FR" sz="3200" b="1" dirty="0"/>
          </a:p>
          <a:p>
            <a:r>
              <a:rPr lang="fr-FR" sz="3200" b="1" dirty="0" smtClean="0"/>
              <a:t>Cumul des points brut + net de toutes les sorties jouées par les participants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4625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VSD </a:t>
            </a:r>
            <a:r>
              <a:rPr lang="fr-FR" b="1" dirty="0" err="1" smtClean="0">
                <a:solidFill>
                  <a:srgbClr val="FF0000"/>
                </a:solidFill>
              </a:rPr>
              <a:t>Cup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Classement Dames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484784"/>
            <a:ext cx="7704856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3</a:t>
            </a:r>
            <a:r>
              <a:rPr lang="fr-FR" sz="3200" b="1" baseline="30000" dirty="0" smtClean="0"/>
              <a:t>ème  </a:t>
            </a:r>
            <a:r>
              <a:rPr lang="fr-FR" sz="3200" b="1" dirty="0" smtClean="0"/>
              <a:t>Claudine FORKEL</a:t>
            </a:r>
          </a:p>
          <a:p>
            <a:r>
              <a:rPr lang="fr-FR" sz="3200" b="1" baseline="30000" dirty="0"/>
              <a:t>	</a:t>
            </a:r>
            <a:r>
              <a:rPr lang="fr-FR" sz="3200" b="1" baseline="30000" dirty="0" smtClean="0"/>
              <a:t>131 points en 4 sorties soit 33 points en moyenne</a:t>
            </a:r>
          </a:p>
          <a:p>
            <a:endParaRPr lang="fr-FR" sz="3200" b="1" baseline="30000" dirty="0"/>
          </a:p>
        </p:txBody>
      </p:sp>
    </p:spTree>
    <p:extLst>
      <p:ext uri="{BB962C8B-B14F-4D97-AF65-F5344CB8AC3E}">
        <p14:creationId xmlns:p14="http://schemas.microsoft.com/office/powerpoint/2010/main" val="557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VSD </a:t>
            </a:r>
            <a:r>
              <a:rPr lang="fr-FR" b="1" dirty="0" err="1" smtClean="0">
                <a:solidFill>
                  <a:srgbClr val="FF0000"/>
                </a:solidFill>
              </a:rPr>
              <a:t>Cup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Classement Dames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484784"/>
            <a:ext cx="7704856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3</a:t>
            </a:r>
            <a:r>
              <a:rPr lang="fr-FR" sz="3200" b="1" baseline="30000" dirty="0" smtClean="0"/>
              <a:t>ème  </a:t>
            </a:r>
            <a:r>
              <a:rPr lang="fr-FR" sz="3200" b="1" dirty="0" smtClean="0"/>
              <a:t>Claudine FORKEL</a:t>
            </a:r>
          </a:p>
          <a:p>
            <a:r>
              <a:rPr lang="fr-FR" sz="3200" b="1" baseline="30000" dirty="0"/>
              <a:t>	</a:t>
            </a:r>
            <a:r>
              <a:rPr lang="fr-FR" sz="3200" b="1" baseline="30000" dirty="0" smtClean="0"/>
              <a:t>131 points en 4 sorties soit 33 points en moyenne</a:t>
            </a:r>
          </a:p>
          <a:p>
            <a:endParaRPr lang="fr-FR" sz="3200" b="1" baseline="30000" dirty="0"/>
          </a:p>
          <a:p>
            <a:endParaRPr lang="fr-FR" sz="3200" b="1" baseline="30000" dirty="0" smtClean="0"/>
          </a:p>
          <a:p>
            <a:r>
              <a:rPr lang="fr-FR" sz="3200" b="1" dirty="0"/>
              <a:t>2</a:t>
            </a:r>
            <a:r>
              <a:rPr lang="fr-FR" sz="3200" b="1" baseline="30000" dirty="0"/>
              <a:t>ème</a:t>
            </a:r>
            <a:r>
              <a:rPr lang="fr-FR" sz="3200" b="1" dirty="0"/>
              <a:t> </a:t>
            </a:r>
            <a:r>
              <a:rPr lang="fr-FR" sz="3200" b="1" dirty="0" smtClean="0"/>
              <a:t>Sophie RICHARD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  </a:t>
            </a:r>
            <a:r>
              <a:rPr lang="fr-FR" sz="3200" b="1" baseline="30000" dirty="0"/>
              <a:t>218 points en 6 sorties soit 36 points en </a:t>
            </a:r>
            <a:r>
              <a:rPr lang="fr-FR" sz="3200" b="1" baseline="30000" dirty="0" smtClean="0"/>
              <a:t>moyenne</a:t>
            </a:r>
          </a:p>
          <a:p>
            <a:endParaRPr lang="fr-FR" sz="3200" b="1" baseline="30000" dirty="0"/>
          </a:p>
        </p:txBody>
      </p:sp>
    </p:spTree>
    <p:extLst>
      <p:ext uri="{BB962C8B-B14F-4D97-AF65-F5344CB8AC3E}">
        <p14:creationId xmlns:p14="http://schemas.microsoft.com/office/powerpoint/2010/main" val="10321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VSD </a:t>
            </a:r>
            <a:r>
              <a:rPr lang="fr-FR" b="1" dirty="0" err="1" smtClean="0">
                <a:solidFill>
                  <a:srgbClr val="FF0000"/>
                </a:solidFill>
              </a:rPr>
              <a:t>Cup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Classement Dames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484784"/>
            <a:ext cx="7704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3</a:t>
            </a:r>
            <a:r>
              <a:rPr lang="fr-FR" sz="3200" b="1" baseline="30000" dirty="0" smtClean="0"/>
              <a:t>ème  </a:t>
            </a:r>
            <a:r>
              <a:rPr lang="fr-FR" sz="3200" b="1" dirty="0" smtClean="0"/>
              <a:t>Claudine FORKEL</a:t>
            </a:r>
          </a:p>
          <a:p>
            <a:r>
              <a:rPr lang="fr-FR" sz="3200" b="1" baseline="30000" dirty="0"/>
              <a:t>	</a:t>
            </a:r>
            <a:r>
              <a:rPr lang="fr-FR" sz="3200" b="1" baseline="30000" dirty="0" smtClean="0"/>
              <a:t>131 points en 4 sorties soit 33 points en moyenne</a:t>
            </a:r>
          </a:p>
          <a:p>
            <a:endParaRPr lang="fr-FR" sz="3200" b="1" baseline="30000" dirty="0"/>
          </a:p>
          <a:p>
            <a:endParaRPr lang="fr-FR" sz="3200" b="1" baseline="30000" dirty="0" smtClean="0"/>
          </a:p>
          <a:p>
            <a:r>
              <a:rPr lang="fr-FR" sz="3200" b="1" dirty="0"/>
              <a:t>2</a:t>
            </a:r>
            <a:r>
              <a:rPr lang="fr-FR" sz="3200" b="1" baseline="30000" dirty="0"/>
              <a:t>ème</a:t>
            </a:r>
            <a:r>
              <a:rPr lang="fr-FR" sz="3200" b="1" dirty="0"/>
              <a:t> </a:t>
            </a:r>
            <a:r>
              <a:rPr lang="fr-FR" sz="3200" b="1" dirty="0" smtClean="0"/>
              <a:t>Sophie RICHARD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  </a:t>
            </a:r>
            <a:r>
              <a:rPr lang="fr-FR" sz="3200" b="1" baseline="30000" dirty="0"/>
              <a:t>218 points en 6 sorties soit 36 points en </a:t>
            </a:r>
            <a:r>
              <a:rPr lang="fr-FR" sz="3200" b="1" baseline="30000" dirty="0" smtClean="0"/>
              <a:t>moyenne</a:t>
            </a:r>
          </a:p>
          <a:p>
            <a:endParaRPr lang="fr-FR" sz="3200" b="1" baseline="30000" dirty="0"/>
          </a:p>
          <a:p>
            <a:endParaRPr lang="fr-FR" sz="3200" b="1" baseline="30000" dirty="0" smtClean="0"/>
          </a:p>
          <a:p>
            <a:r>
              <a:rPr lang="fr-FR" sz="3200" b="1" dirty="0">
                <a:solidFill>
                  <a:srgbClr val="FF0000"/>
                </a:solidFill>
              </a:rPr>
              <a:t>1</a:t>
            </a:r>
            <a:r>
              <a:rPr lang="fr-FR" sz="3200" b="1" baseline="30000" dirty="0">
                <a:solidFill>
                  <a:srgbClr val="FF0000"/>
                </a:solidFill>
              </a:rPr>
              <a:t>ère</a:t>
            </a:r>
            <a:r>
              <a:rPr lang="fr-FR" sz="3200" b="1" dirty="0">
                <a:solidFill>
                  <a:srgbClr val="FF0000"/>
                </a:solidFill>
              </a:rPr>
              <a:t>  </a:t>
            </a:r>
            <a:r>
              <a:rPr lang="fr-FR" sz="3200" b="1" dirty="0" smtClean="0">
                <a:solidFill>
                  <a:srgbClr val="FF0000"/>
                </a:solidFill>
              </a:rPr>
              <a:t>Madeleine VALENTY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         </a:t>
            </a:r>
            <a:r>
              <a:rPr lang="fr-FR" sz="3200" b="1" baseline="30000" dirty="0" smtClean="0">
                <a:solidFill>
                  <a:srgbClr val="FF0000"/>
                </a:solidFill>
              </a:rPr>
              <a:t>285 </a:t>
            </a:r>
            <a:r>
              <a:rPr lang="fr-FR" sz="3200" b="1" baseline="30000" dirty="0">
                <a:solidFill>
                  <a:srgbClr val="FF0000"/>
                </a:solidFill>
              </a:rPr>
              <a:t>points en 7 sorties soit 41 points </a:t>
            </a:r>
            <a:endParaRPr lang="fr-FR" sz="3200" b="1" baseline="30000" dirty="0" smtClean="0">
              <a:solidFill>
                <a:srgbClr val="FF0000"/>
              </a:solidFill>
            </a:endParaRPr>
          </a:p>
          <a:p>
            <a:r>
              <a:rPr lang="fr-FR" sz="3200" b="1" baseline="30000" dirty="0">
                <a:solidFill>
                  <a:srgbClr val="FF0000"/>
                </a:solidFill>
              </a:rPr>
              <a:t> </a:t>
            </a:r>
            <a:r>
              <a:rPr lang="fr-FR" sz="3200" b="1" baseline="30000" dirty="0" smtClean="0">
                <a:solidFill>
                  <a:srgbClr val="FF0000"/>
                </a:solidFill>
              </a:rPr>
              <a:t>                                                         en </a:t>
            </a:r>
            <a:r>
              <a:rPr lang="fr-FR" sz="3200" b="1" baseline="30000" dirty="0">
                <a:solidFill>
                  <a:srgbClr val="FF0000"/>
                </a:solidFill>
              </a:rPr>
              <a:t>moyenne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22" y="3795259"/>
            <a:ext cx="2232110" cy="260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9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VSD </a:t>
            </a:r>
            <a:r>
              <a:rPr lang="fr-FR" b="1" dirty="0" err="1" smtClean="0">
                <a:solidFill>
                  <a:srgbClr val="FF0000"/>
                </a:solidFill>
              </a:rPr>
              <a:t>Cup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Classement Messieurs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484784"/>
            <a:ext cx="7704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3</a:t>
            </a:r>
            <a:r>
              <a:rPr lang="fr-FR" sz="3200" b="1" baseline="30000" dirty="0" smtClean="0"/>
              <a:t>ème  </a:t>
            </a:r>
            <a:r>
              <a:rPr lang="fr-FR" sz="3200" b="1" dirty="0" smtClean="0"/>
              <a:t>Bernard ANDRIOT</a:t>
            </a:r>
          </a:p>
          <a:p>
            <a:r>
              <a:rPr lang="fr-FR" sz="3200" b="1" baseline="30000" dirty="0"/>
              <a:t>	</a:t>
            </a:r>
            <a:r>
              <a:rPr lang="fr-FR" sz="3200" b="1" baseline="30000" dirty="0" smtClean="0"/>
              <a:t>206 points en 5 sorties soit 41 points en moyenne</a:t>
            </a:r>
          </a:p>
          <a:p>
            <a:endParaRPr lang="fr-FR" sz="3200" b="1" baseline="30000" dirty="0"/>
          </a:p>
          <a:p>
            <a:endParaRPr lang="fr-FR" sz="3200" b="1" baseline="30000" dirty="0" smtClean="0"/>
          </a:p>
          <a:p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6519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VSD </a:t>
            </a:r>
            <a:r>
              <a:rPr lang="fr-FR" b="1" dirty="0" err="1" smtClean="0">
                <a:solidFill>
                  <a:srgbClr val="FF0000"/>
                </a:solidFill>
              </a:rPr>
              <a:t>Cup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Classement Messieurs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484784"/>
            <a:ext cx="7704856" cy="32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3</a:t>
            </a:r>
            <a:r>
              <a:rPr lang="fr-FR" sz="3200" b="1" baseline="30000" dirty="0" smtClean="0"/>
              <a:t>ème  </a:t>
            </a:r>
            <a:r>
              <a:rPr lang="fr-FR" sz="3200" b="1" dirty="0" smtClean="0"/>
              <a:t>Bernard ANDRIOT</a:t>
            </a:r>
          </a:p>
          <a:p>
            <a:r>
              <a:rPr lang="fr-FR" sz="3200" b="1" baseline="30000" dirty="0"/>
              <a:t>	</a:t>
            </a:r>
            <a:r>
              <a:rPr lang="fr-FR" sz="3200" b="1" baseline="30000" dirty="0" smtClean="0"/>
              <a:t>206 points en 5 sorties soit 41 points en moyenne</a:t>
            </a:r>
          </a:p>
          <a:p>
            <a:endParaRPr lang="fr-FR" sz="3200" b="1" baseline="30000" dirty="0"/>
          </a:p>
          <a:p>
            <a:endParaRPr lang="fr-FR" sz="3200" b="1" baseline="30000" dirty="0" smtClean="0"/>
          </a:p>
          <a:p>
            <a:r>
              <a:rPr lang="fr-FR" sz="3200" b="1" dirty="0"/>
              <a:t>2</a:t>
            </a:r>
            <a:r>
              <a:rPr lang="fr-FR" sz="3200" b="1" baseline="30000" dirty="0"/>
              <a:t>ème</a:t>
            </a:r>
            <a:r>
              <a:rPr lang="fr-FR" sz="3200" b="1" dirty="0"/>
              <a:t> </a:t>
            </a:r>
            <a:r>
              <a:rPr lang="fr-FR" sz="3200" b="1" dirty="0" smtClean="0"/>
              <a:t>Philippe BELIN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  </a:t>
            </a:r>
            <a:r>
              <a:rPr lang="fr-FR" sz="3200" b="1" baseline="30000" dirty="0" smtClean="0"/>
              <a:t>249 </a:t>
            </a:r>
            <a:r>
              <a:rPr lang="fr-FR" sz="3200" b="1" baseline="30000" dirty="0"/>
              <a:t>points en </a:t>
            </a:r>
            <a:r>
              <a:rPr lang="fr-FR" sz="3200" b="1" baseline="30000" dirty="0" smtClean="0"/>
              <a:t>5 </a:t>
            </a:r>
            <a:r>
              <a:rPr lang="fr-FR" sz="3200" b="1" baseline="30000" dirty="0"/>
              <a:t>sorties soit </a:t>
            </a:r>
            <a:r>
              <a:rPr lang="fr-FR" sz="3200" b="1" baseline="30000" dirty="0" smtClean="0"/>
              <a:t>50 </a:t>
            </a:r>
            <a:r>
              <a:rPr lang="fr-FR" sz="3200" b="1" baseline="30000" dirty="0"/>
              <a:t>points en </a:t>
            </a:r>
            <a:r>
              <a:rPr lang="fr-FR" sz="3200" b="1" baseline="30000" dirty="0" smtClean="0"/>
              <a:t>moyenne</a:t>
            </a:r>
          </a:p>
          <a:p>
            <a:endParaRPr lang="fr-FR" sz="3200" b="1" baseline="30000" dirty="0"/>
          </a:p>
          <a:p>
            <a:endParaRPr lang="fr-FR" sz="3200" b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3463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07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VSD </a:t>
            </a:r>
            <a:r>
              <a:rPr lang="fr-FR" b="1" dirty="0" err="1" smtClean="0">
                <a:solidFill>
                  <a:srgbClr val="FF0000"/>
                </a:solidFill>
              </a:rPr>
              <a:t>Cup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Classement Messieurs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484784"/>
            <a:ext cx="7704856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3</a:t>
            </a:r>
            <a:r>
              <a:rPr lang="fr-FR" sz="3200" b="1" baseline="30000" dirty="0" smtClean="0"/>
              <a:t>ème  </a:t>
            </a:r>
            <a:r>
              <a:rPr lang="fr-FR" sz="3200" b="1" dirty="0" smtClean="0"/>
              <a:t>Bernard ANDRIOT</a:t>
            </a:r>
          </a:p>
          <a:p>
            <a:r>
              <a:rPr lang="fr-FR" sz="3200" b="1" baseline="30000" dirty="0"/>
              <a:t>	</a:t>
            </a:r>
            <a:r>
              <a:rPr lang="fr-FR" sz="3200" b="1" baseline="30000" dirty="0" smtClean="0"/>
              <a:t>206 points en 5 sorties soit 41 points en moyenne</a:t>
            </a:r>
          </a:p>
          <a:p>
            <a:endParaRPr lang="fr-FR" sz="3200" b="1" baseline="30000" dirty="0"/>
          </a:p>
          <a:p>
            <a:endParaRPr lang="fr-FR" sz="3200" b="1" baseline="30000" dirty="0" smtClean="0"/>
          </a:p>
          <a:p>
            <a:r>
              <a:rPr lang="fr-FR" sz="3200" b="1" dirty="0"/>
              <a:t>2</a:t>
            </a:r>
            <a:r>
              <a:rPr lang="fr-FR" sz="3200" b="1" baseline="30000" dirty="0"/>
              <a:t>ème</a:t>
            </a:r>
            <a:r>
              <a:rPr lang="fr-FR" sz="3200" b="1" dirty="0"/>
              <a:t> </a:t>
            </a:r>
            <a:r>
              <a:rPr lang="fr-FR" sz="3200" b="1" dirty="0" smtClean="0"/>
              <a:t>Philippe BELIN</a:t>
            </a: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  </a:t>
            </a:r>
            <a:r>
              <a:rPr lang="fr-FR" sz="3200" b="1" baseline="30000" dirty="0" smtClean="0"/>
              <a:t>249 </a:t>
            </a:r>
            <a:r>
              <a:rPr lang="fr-FR" sz="3200" b="1" baseline="30000" dirty="0"/>
              <a:t>points en </a:t>
            </a:r>
            <a:r>
              <a:rPr lang="fr-FR" sz="3200" b="1" baseline="30000" dirty="0" smtClean="0"/>
              <a:t>5 </a:t>
            </a:r>
            <a:r>
              <a:rPr lang="fr-FR" sz="3200" b="1" baseline="30000" dirty="0"/>
              <a:t>sorties soit </a:t>
            </a:r>
            <a:r>
              <a:rPr lang="fr-FR" sz="3200" b="1" baseline="30000" dirty="0" smtClean="0"/>
              <a:t>50 </a:t>
            </a:r>
            <a:r>
              <a:rPr lang="fr-FR" sz="3200" b="1" baseline="30000" dirty="0"/>
              <a:t>points en </a:t>
            </a:r>
            <a:r>
              <a:rPr lang="fr-FR" sz="3200" b="1" baseline="30000" dirty="0" smtClean="0"/>
              <a:t>moyenne</a:t>
            </a:r>
          </a:p>
          <a:p>
            <a:endParaRPr lang="fr-FR" sz="3200" b="1" baseline="30000" dirty="0"/>
          </a:p>
          <a:p>
            <a:endParaRPr lang="fr-FR" sz="3200" b="1" baseline="30000" dirty="0" smtClean="0"/>
          </a:p>
          <a:p>
            <a:r>
              <a:rPr lang="fr-FR" sz="3200" b="1" dirty="0" smtClean="0">
                <a:solidFill>
                  <a:srgbClr val="FF0000"/>
                </a:solidFill>
              </a:rPr>
              <a:t>1</a:t>
            </a:r>
            <a:r>
              <a:rPr lang="fr-FR" sz="3200" b="1" baseline="30000" dirty="0" smtClean="0">
                <a:solidFill>
                  <a:srgbClr val="FF0000"/>
                </a:solidFill>
              </a:rPr>
              <a:t>er</a:t>
            </a:r>
            <a:r>
              <a:rPr lang="fr-FR" sz="3200" b="1" dirty="0" smtClean="0">
                <a:solidFill>
                  <a:srgbClr val="FF0000"/>
                </a:solidFill>
              </a:rPr>
              <a:t>   Philippe VAUDOU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         </a:t>
            </a:r>
            <a:r>
              <a:rPr lang="fr-FR" sz="3200" b="1" baseline="30000" dirty="0" smtClean="0">
                <a:solidFill>
                  <a:srgbClr val="FF0000"/>
                </a:solidFill>
              </a:rPr>
              <a:t>462 </a:t>
            </a:r>
            <a:r>
              <a:rPr lang="fr-FR" sz="3200" b="1" baseline="30000" dirty="0">
                <a:solidFill>
                  <a:srgbClr val="FF0000"/>
                </a:solidFill>
              </a:rPr>
              <a:t>points en </a:t>
            </a:r>
            <a:r>
              <a:rPr lang="fr-FR" sz="3200" b="1" baseline="30000" dirty="0" smtClean="0">
                <a:solidFill>
                  <a:srgbClr val="FF0000"/>
                </a:solidFill>
              </a:rPr>
              <a:t>10 </a:t>
            </a:r>
            <a:r>
              <a:rPr lang="fr-FR" sz="3200" b="1" baseline="30000" dirty="0">
                <a:solidFill>
                  <a:srgbClr val="FF0000"/>
                </a:solidFill>
              </a:rPr>
              <a:t>sorties soit </a:t>
            </a:r>
            <a:r>
              <a:rPr lang="fr-FR" sz="3200" b="1" baseline="30000" dirty="0" smtClean="0">
                <a:solidFill>
                  <a:srgbClr val="FF0000"/>
                </a:solidFill>
              </a:rPr>
              <a:t>46 </a:t>
            </a:r>
            <a:r>
              <a:rPr lang="fr-FR" sz="3200" b="1" baseline="30000" dirty="0">
                <a:solidFill>
                  <a:srgbClr val="FF0000"/>
                </a:solidFill>
              </a:rPr>
              <a:t>points en moyenne</a:t>
            </a:r>
          </a:p>
        </p:txBody>
      </p:sp>
    </p:spTree>
    <p:extLst>
      <p:ext uri="{BB962C8B-B14F-4D97-AF65-F5344CB8AC3E}">
        <p14:creationId xmlns:p14="http://schemas.microsoft.com/office/powerpoint/2010/main" val="27528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Week-ends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2 week-ends sur l’année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3065" y="1916832"/>
            <a:ext cx="792543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Participation de 56 membres  de l’association</a:t>
            </a:r>
          </a:p>
          <a:p>
            <a:endParaRPr lang="fr-FR" sz="2800" b="1" dirty="0" smtClean="0"/>
          </a:p>
          <a:p>
            <a:r>
              <a:rPr lang="fr-FR" sz="2800" b="1" dirty="0" smtClean="0"/>
              <a:t>Petite majorité de femmes (54%)</a:t>
            </a:r>
          </a:p>
          <a:p>
            <a:endParaRPr lang="fr-FR" sz="2800" b="1" dirty="0" smtClean="0"/>
          </a:p>
          <a:p>
            <a:r>
              <a:rPr lang="fr-FR" sz="2800" b="1" dirty="0" smtClean="0"/>
              <a:t>Index moyen : 27</a:t>
            </a:r>
          </a:p>
          <a:p>
            <a:endParaRPr lang="fr-FR" sz="2800" b="1" dirty="0" smtClean="0"/>
          </a:p>
          <a:p>
            <a:r>
              <a:rPr lang="fr-FR" sz="2800" b="1" dirty="0" smtClean="0"/>
              <a:t>Attire de nouveaux participants : </a:t>
            </a:r>
          </a:p>
          <a:p>
            <a:r>
              <a:rPr lang="fr-FR" sz="2800" b="1" dirty="0"/>
              <a:t> </a:t>
            </a:r>
            <a:r>
              <a:rPr lang="fr-FR" sz="2800" b="1" dirty="0" smtClean="0"/>
              <a:t>                                          13 nouveaux au dernier W-E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0277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Week-ends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Baie de Somme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André\Documents\DOSSIERS PERSONNELS\GOLF TEE TIME\FOURE-TOUT\Belle Du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52" y="1628800"/>
            <a:ext cx="382524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ré\Documents\DOSSIERS PERSONNELS\GOLF TEE TIME\FOURE-TOUT\Nanpont gol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4329806" cy="17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524540" y="40677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                      Golf de Belle Dune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40105" y="5785847"/>
            <a:ext cx="180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Golf de </a:t>
            </a:r>
            <a:r>
              <a:rPr lang="fr-FR" dirty="0" err="1" smtClean="0">
                <a:solidFill>
                  <a:srgbClr val="FF0000"/>
                </a:solidFill>
              </a:rPr>
              <a:t>Nampont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2132856"/>
            <a:ext cx="31772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26-27 avril 2014</a:t>
            </a:r>
          </a:p>
          <a:p>
            <a:endParaRPr lang="fr-FR" dirty="0"/>
          </a:p>
          <a:p>
            <a:r>
              <a:rPr lang="fr-FR" sz="2800" b="1" dirty="0" smtClean="0">
                <a:solidFill>
                  <a:srgbClr val="FF0000"/>
                </a:solidFill>
              </a:rPr>
              <a:t>40 golfeurs </a:t>
            </a:r>
            <a:r>
              <a:rPr lang="fr-FR" dirty="0" smtClean="0"/>
              <a:t>et 5 conjoints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28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Week-ends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35696" y="2852936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rgbClr val="FFFF00"/>
                </a:solidFill>
              </a:rPr>
              <a:t>Photo groupe</a:t>
            </a:r>
          </a:p>
        </p:txBody>
      </p:sp>
      <p:pic>
        <p:nvPicPr>
          <p:cNvPr id="2050" name="Picture 2" descr="C:\Users\André\Pictures\GTT\2014-09 WE Champagne (mat)\DSC00239 - Cop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1" y="1052736"/>
            <a:ext cx="7452320" cy="50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Week-ends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20663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Champagne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0" y="1596613"/>
            <a:ext cx="35718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72" y="4149080"/>
            <a:ext cx="4230824" cy="223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02390" y="4139788"/>
            <a:ext cx="268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Golf Troyes – La Cordelière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87439" y="6009950"/>
            <a:ext cx="2412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Golf de la forêt d’Orient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20072" y="2060848"/>
            <a:ext cx="33177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27-28 septembre 2014</a:t>
            </a:r>
          </a:p>
          <a:p>
            <a:endParaRPr lang="fr-FR" sz="2000" dirty="0"/>
          </a:p>
          <a:p>
            <a:r>
              <a:rPr lang="fr-FR" sz="2800" b="1" dirty="0" smtClean="0">
                <a:solidFill>
                  <a:srgbClr val="FF0000"/>
                </a:solidFill>
              </a:rPr>
              <a:t>33 golfeurs </a:t>
            </a:r>
            <a:r>
              <a:rPr lang="fr-FR" sz="2000" dirty="0" smtClean="0"/>
              <a:t>et 2 conjoints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928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Pays Basque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77" y="1556792"/>
            <a:ext cx="7221823" cy="212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07704" y="4149080"/>
            <a:ext cx="46263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5</a:t>
            </a:r>
            <a:r>
              <a:rPr lang="fr-FR" sz="3200" b="1" dirty="0" smtClean="0">
                <a:solidFill>
                  <a:srgbClr val="FF0000"/>
                </a:solidFill>
              </a:rPr>
              <a:t> jours / 4 nuits </a:t>
            </a:r>
            <a:r>
              <a:rPr lang="fr-FR" sz="2000" b="1" dirty="0" smtClean="0"/>
              <a:t>du 20 au 24 mai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14 golfeurs </a:t>
            </a:r>
            <a:r>
              <a:rPr lang="fr-FR" sz="2000" b="1" dirty="0" smtClean="0"/>
              <a:t>+ 4 accompagnants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0328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835696" y="2852936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rgbClr val="FFFF00"/>
                </a:solidFill>
              </a:rPr>
              <a:t>Photo groupe</a:t>
            </a:r>
          </a:p>
        </p:txBody>
      </p:sp>
      <p:pic>
        <p:nvPicPr>
          <p:cNvPr id="3074" name="Picture 2" descr="C:\Users\André\Pictures\GTT\Voyage Andalousie 2014\Séville 2014\DSC004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980728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Voyages 2014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Andalousie « El </a:t>
            </a:r>
            <a:r>
              <a:rPr lang="fr-FR" b="1" dirty="0" err="1" smtClean="0">
                <a:solidFill>
                  <a:srgbClr val="002060"/>
                </a:solidFill>
              </a:rPr>
              <a:t>Rompido</a:t>
            </a:r>
            <a:r>
              <a:rPr lang="fr-FR" b="1" dirty="0" smtClean="0">
                <a:solidFill>
                  <a:srgbClr val="002060"/>
                </a:solidFill>
              </a:rPr>
              <a:t> »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556792"/>
            <a:ext cx="5312841" cy="192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67046"/>
            <a:ext cx="3936479" cy="26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868144" y="1700808"/>
            <a:ext cx="296780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8</a:t>
            </a:r>
            <a:r>
              <a:rPr lang="fr-FR" sz="2800" b="1" dirty="0" smtClean="0">
                <a:solidFill>
                  <a:srgbClr val="FF0000"/>
                </a:solidFill>
              </a:rPr>
              <a:t> jours / 7 nuits</a:t>
            </a:r>
          </a:p>
          <a:p>
            <a:r>
              <a:rPr lang="fr-FR" sz="2000" b="1" dirty="0" smtClean="0"/>
              <a:t>  du 14 au 21 octobre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     5 jours de golf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     visite de Séville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4549769"/>
            <a:ext cx="3284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16 golfeurs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            </a:t>
            </a:r>
            <a:r>
              <a:rPr lang="fr-FR" sz="2000" b="1" dirty="0" smtClean="0"/>
              <a:t>+ 2 accompagnants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4521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Evénements spéciaux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Sortie journée avec repas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10046" y="1967061"/>
            <a:ext cx="67878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u="sng" dirty="0" smtClean="0">
                <a:solidFill>
                  <a:srgbClr val="FF0000"/>
                </a:solidFill>
              </a:rPr>
              <a:t>Golf Tee Time Fiesta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(5 juin)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    </a:t>
            </a:r>
            <a:r>
              <a:rPr lang="fr-FR" sz="2400" b="1" dirty="0" smtClean="0"/>
              <a:t>organisée par Frank </a:t>
            </a:r>
            <a:r>
              <a:rPr lang="fr-FR" sz="3200" b="1" dirty="0" smtClean="0">
                <a:solidFill>
                  <a:srgbClr val="FF0000"/>
                </a:solidFill>
              </a:rPr>
              <a:t>aux Boucles de Seine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    21 joueurs 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1852" y="3933056"/>
            <a:ext cx="59517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u="sng" dirty="0" smtClean="0">
                <a:solidFill>
                  <a:srgbClr val="FF0000"/>
                </a:solidFill>
              </a:rPr>
              <a:t>Fête de l’été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(26 juin)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    </a:t>
            </a:r>
            <a:r>
              <a:rPr lang="fr-FR" sz="2400" b="1" dirty="0" smtClean="0"/>
              <a:t>organisée par Catherine  </a:t>
            </a:r>
            <a:r>
              <a:rPr lang="fr-FR" sz="3200" b="1" dirty="0" smtClean="0">
                <a:solidFill>
                  <a:srgbClr val="FF0000"/>
                </a:solidFill>
              </a:rPr>
              <a:t>à Saint Marc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    33 joueurs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MatchPlay</a:t>
            </a:r>
            <a:r>
              <a:rPr lang="fr-FR" b="1" dirty="0" smtClean="0">
                <a:solidFill>
                  <a:srgbClr val="FF0000"/>
                </a:solidFill>
              </a:rPr>
              <a:t>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S. GRUNWALD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31640" y="2348880"/>
            <a:ext cx="2491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32 participants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552" y="366980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Pascale GOBERT est battue en finale par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756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6938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MatchPlay</a:t>
            </a:r>
            <a:r>
              <a:rPr lang="fr-FR" b="1" dirty="0" smtClean="0">
                <a:solidFill>
                  <a:srgbClr val="FF0000"/>
                </a:solidFill>
              </a:rPr>
              <a:t>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S. GRUNWALD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31640" y="2348880"/>
            <a:ext cx="2491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32 participants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551" y="3661573"/>
            <a:ext cx="4680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Pascale GOBERT est battue en finale par</a:t>
            </a:r>
            <a:endParaRPr lang="fr-FR" sz="24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2195736" y="1048192"/>
            <a:ext cx="6166008" cy="5243223"/>
            <a:chOff x="2195736" y="1048192"/>
            <a:chExt cx="6166008" cy="524322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629" y="1048192"/>
              <a:ext cx="2957115" cy="524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2195736" y="4725144"/>
              <a:ext cx="29813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solidFill>
                    <a:srgbClr val="002060"/>
                  </a:solidFill>
                </a:rPr>
                <a:t>Jean-Pierre COURT</a:t>
              </a:r>
              <a:endParaRPr lang="fr-FR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88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Compétitions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1285309"/>
            <a:ext cx="7230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21 membres ont participé à l’équipe de GOLF TEE TIME </a:t>
            </a:r>
          </a:p>
          <a:p>
            <a:r>
              <a:rPr lang="fr-FR" sz="2400" b="1" dirty="0" smtClean="0">
                <a:solidFill>
                  <a:srgbClr val="002060"/>
                </a:solidFill>
              </a:rPr>
              <a:t>dans deux compétitions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André\Pictures\GTT\GTT Trophée CIDFA 2014\DSC054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276872"/>
            <a:ext cx="6984776" cy="392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Compétitions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7624" y="1268760"/>
            <a:ext cx="58867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CIDFA</a:t>
            </a:r>
            <a:r>
              <a:rPr lang="fr-FR" dirty="0" smtClean="0"/>
              <a:t> </a:t>
            </a:r>
          </a:p>
          <a:p>
            <a:r>
              <a:rPr lang="fr-FR" dirty="0" smtClean="0"/>
              <a:t>7 associations (AAEM/ BCBG/BDS/CGJJ/Golf Yvette/GTT/ESR)</a:t>
            </a:r>
          </a:p>
          <a:p>
            <a:r>
              <a:rPr lang="fr-FR" dirty="0" smtClean="0"/>
              <a:t>     </a:t>
            </a:r>
            <a:r>
              <a:rPr lang="fr-FR" sz="2800" b="1" dirty="0" smtClean="0">
                <a:solidFill>
                  <a:srgbClr val="FF0000"/>
                </a:solidFill>
              </a:rPr>
              <a:t>Challenge : 2 poules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07904" y="2622977"/>
            <a:ext cx="543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Vainqueur de sa poule</a:t>
            </a:r>
          </a:p>
          <a:p>
            <a:r>
              <a:rPr lang="fr-FR" sz="2400" b="1" dirty="0"/>
              <a:t>e</a:t>
            </a:r>
            <a:r>
              <a:rPr lang="fr-FR" sz="2400" b="1" dirty="0" smtClean="0"/>
              <a:t>t … perd en finale d’un tout petit point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179276" y="3142953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     </a:t>
            </a:r>
            <a:r>
              <a:rPr lang="fr-FR" sz="2800" b="1" dirty="0" smtClean="0">
                <a:solidFill>
                  <a:srgbClr val="FF0000"/>
                </a:solidFill>
              </a:rPr>
              <a:t>Coupe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64564" y="3676636"/>
            <a:ext cx="527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Golf Tee Time est second </a:t>
            </a:r>
          </a:p>
          <a:p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                             de la Coupe CIDFA</a:t>
            </a:r>
          </a:p>
        </p:txBody>
      </p:sp>
    </p:spTree>
    <p:extLst>
      <p:ext uri="{BB962C8B-B14F-4D97-AF65-F5344CB8AC3E}">
        <p14:creationId xmlns:p14="http://schemas.microsoft.com/office/powerpoint/2010/main" val="39672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Compétitions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7624" y="1268760"/>
            <a:ext cx="58867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CIDFA</a:t>
            </a:r>
            <a:r>
              <a:rPr lang="fr-FR" dirty="0" smtClean="0"/>
              <a:t> </a:t>
            </a:r>
          </a:p>
          <a:p>
            <a:r>
              <a:rPr lang="fr-FR" dirty="0" smtClean="0"/>
              <a:t>7 associations (AAEM/ BCBG/BDS/CGJJ/Golf Yvette/GTT/ESR)</a:t>
            </a:r>
          </a:p>
          <a:p>
            <a:r>
              <a:rPr lang="fr-FR" dirty="0" smtClean="0"/>
              <a:t>     </a:t>
            </a:r>
            <a:r>
              <a:rPr lang="fr-FR" sz="2800" b="1" dirty="0" smtClean="0">
                <a:solidFill>
                  <a:srgbClr val="FF0000"/>
                </a:solidFill>
              </a:rPr>
              <a:t>Challenge : 2 poules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11578" y="4437112"/>
            <a:ext cx="38384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La Chouette </a:t>
            </a:r>
          </a:p>
          <a:p>
            <a:r>
              <a:rPr lang="fr-FR" dirty="0" smtClean="0"/>
              <a:t>3 associations (AAEM/Golf Yvette/GTT)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707904" y="2622977"/>
            <a:ext cx="543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Vainqueur de sa poule</a:t>
            </a:r>
          </a:p>
          <a:p>
            <a:r>
              <a:rPr lang="fr-FR" sz="2400" b="1" dirty="0"/>
              <a:t>e</a:t>
            </a:r>
            <a:r>
              <a:rPr lang="fr-FR" sz="2400" b="1" dirty="0" smtClean="0"/>
              <a:t>t … perd en finale d’un tout petit point</a:t>
            </a:r>
            <a:endParaRPr lang="fr-FR" sz="2400" b="1" dirty="0"/>
          </a:p>
        </p:txBody>
      </p:sp>
      <p:pic>
        <p:nvPicPr>
          <p:cNvPr id="2050" name="Picture 2" descr="C:\Users\André\Documents\DOSSIERS PERSONNELS\GOLF TEE TIME\UTILES\Images\Coupe 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6" y="4646242"/>
            <a:ext cx="80772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1680" y="5299781"/>
            <a:ext cx="5382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GOLF TEE TIME remporte la compétition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179276" y="3142953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     </a:t>
            </a:r>
            <a:r>
              <a:rPr lang="fr-FR" sz="2800" b="1" dirty="0" smtClean="0">
                <a:solidFill>
                  <a:srgbClr val="FF0000"/>
                </a:solidFill>
              </a:rPr>
              <a:t>Coupe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64564" y="3676636"/>
            <a:ext cx="527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Golf Tee Time est second </a:t>
            </a:r>
          </a:p>
          <a:p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                             de la Coupe CIDFA</a:t>
            </a:r>
          </a:p>
        </p:txBody>
      </p:sp>
    </p:spTree>
    <p:extLst>
      <p:ext uri="{BB962C8B-B14F-4D97-AF65-F5344CB8AC3E}">
        <p14:creationId xmlns:p14="http://schemas.microsoft.com/office/powerpoint/2010/main" val="3538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Cours de perfectionnement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1361480"/>
            <a:ext cx="79186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</a:rPr>
              <a:t>31 membres </a:t>
            </a:r>
            <a:r>
              <a:rPr lang="fr-FR" sz="2400" dirty="0" smtClean="0"/>
              <a:t>ont participé à ces cours </a:t>
            </a:r>
          </a:p>
          <a:p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</a:t>
            </a:r>
            <a:r>
              <a:rPr lang="fr-FR" sz="2400" b="1" dirty="0" smtClean="0"/>
              <a:t>12 avec index &gt; 36 </a:t>
            </a:r>
            <a:r>
              <a:rPr lang="fr-FR" dirty="0" smtClean="0"/>
              <a:t>à Saint Aubin avec 2 compétitions sur 9 trous</a:t>
            </a:r>
          </a:p>
          <a:p>
            <a:r>
              <a:rPr lang="fr-FR" dirty="0"/>
              <a:t> </a:t>
            </a:r>
            <a:r>
              <a:rPr lang="fr-FR" dirty="0" smtClean="0"/>
              <a:t>     </a:t>
            </a:r>
            <a:r>
              <a:rPr lang="fr-FR" sz="2400" b="1" dirty="0" smtClean="0"/>
              <a:t>19 avec index &lt; 36 </a:t>
            </a:r>
            <a:r>
              <a:rPr lang="fr-FR" dirty="0" smtClean="0"/>
              <a:t>au Golf National</a:t>
            </a:r>
          </a:p>
          <a:p>
            <a:endParaRPr lang="fr-FR" dirty="0"/>
          </a:p>
          <a:p>
            <a:r>
              <a:rPr lang="fr-FR" sz="2400" b="1" dirty="0" smtClean="0">
                <a:solidFill>
                  <a:srgbClr val="FF0000"/>
                </a:solidFill>
              </a:rPr>
              <a:t>Participation de Golf Tee Time à hauteur de 20€ / participant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04" y="4256112"/>
            <a:ext cx="5867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6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Dîners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M.-A. THARREAU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94537" y="2276872"/>
            <a:ext cx="535556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5 dîners</a:t>
            </a:r>
            <a:r>
              <a:rPr lang="fr-FR" sz="2400" b="1" dirty="0" smtClean="0">
                <a:solidFill>
                  <a:schemeClr val="tx2"/>
                </a:solidFill>
              </a:rPr>
              <a:t> dont celui de la Fête de l’été</a:t>
            </a:r>
          </a:p>
          <a:p>
            <a:r>
              <a:rPr lang="fr-FR" sz="2400" b="1" dirty="0">
                <a:solidFill>
                  <a:schemeClr val="tx2"/>
                </a:solidFill>
              </a:rPr>
              <a:t> </a:t>
            </a:r>
            <a:r>
              <a:rPr lang="fr-FR" sz="2400" b="1" dirty="0" smtClean="0">
                <a:solidFill>
                  <a:schemeClr val="tx2"/>
                </a:solidFill>
              </a:rPr>
              <a:t>+ le dîner de l’Assemblée Générale</a:t>
            </a:r>
          </a:p>
          <a:p>
            <a:endParaRPr lang="fr-FR" sz="2400" b="1" dirty="0">
              <a:solidFill>
                <a:schemeClr val="tx2"/>
              </a:solidFill>
            </a:endParaRPr>
          </a:p>
          <a:p>
            <a:endParaRPr lang="fr-FR" sz="2400" b="1" dirty="0" smtClean="0">
              <a:solidFill>
                <a:schemeClr val="tx2"/>
              </a:solidFill>
            </a:endParaRPr>
          </a:p>
          <a:p>
            <a:r>
              <a:rPr lang="fr-FR" sz="3200" b="1" dirty="0" smtClean="0">
                <a:solidFill>
                  <a:srgbClr val="FF0000"/>
                </a:solidFill>
              </a:rPr>
              <a:t>27 participants </a:t>
            </a:r>
            <a:r>
              <a:rPr lang="fr-FR" sz="2400" b="1" dirty="0" smtClean="0">
                <a:solidFill>
                  <a:schemeClr val="tx2"/>
                </a:solidFill>
              </a:rPr>
              <a:t>en moyenne</a:t>
            </a:r>
          </a:p>
          <a:p>
            <a:r>
              <a:rPr lang="fr-FR" sz="2400" b="1" dirty="0">
                <a:solidFill>
                  <a:schemeClr val="tx2"/>
                </a:solidFill>
              </a:rPr>
              <a:t>	</a:t>
            </a:r>
            <a:r>
              <a:rPr lang="fr-FR" sz="2400" b="1" dirty="0" smtClean="0">
                <a:solidFill>
                  <a:schemeClr val="tx2"/>
                </a:solidFill>
              </a:rPr>
              <a:t>	</a:t>
            </a:r>
            <a:r>
              <a:rPr lang="fr-FR" sz="2000" b="1" dirty="0" smtClean="0">
                <a:solidFill>
                  <a:schemeClr val="tx2"/>
                </a:solidFill>
              </a:rPr>
              <a:t>(hors dîner de l’AG)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7" name="Picture 2" descr="H:\GOLF TEE TIME\UTILES\Images\Image dî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7" y="2996952"/>
            <a:ext cx="3428060" cy="15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4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4704" y="476672"/>
            <a:ext cx="8060432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PARTENARIATS mis en place en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541758" y="1406389"/>
            <a:ext cx="7192888" cy="504056"/>
          </a:xfrm>
        </p:spPr>
        <p:txBody>
          <a:bodyPr>
            <a:noAutofit/>
          </a:bodyPr>
          <a:lstStyle/>
          <a:p>
            <a:pPr algn="l"/>
            <a:r>
              <a:rPr lang="fr-FR" sz="2400" b="1" dirty="0" smtClean="0"/>
              <a:t>En plus des partenariats avec 3 magasins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084168" y="1196752"/>
            <a:ext cx="206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Golf Exactitude</a:t>
            </a:r>
          </a:p>
          <a:p>
            <a:r>
              <a:rPr lang="fr-FR" sz="2000" b="1" dirty="0" smtClean="0"/>
              <a:t>Golf Shop</a:t>
            </a:r>
          </a:p>
          <a:p>
            <a:r>
              <a:rPr lang="fr-FR" sz="2000" b="1" dirty="0" smtClean="0"/>
              <a:t>Boulevard du golf</a:t>
            </a:r>
            <a:endParaRPr lang="fr-FR" sz="2000" b="1" dirty="0"/>
          </a:p>
        </p:txBody>
      </p:sp>
      <p:sp>
        <p:nvSpPr>
          <p:cNvPr id="7" name="Accolade ouvrante 6"/>
          <p:cNvSpPr/>
          <p:nvPr/>
        </p:nvSpPr>
        <p:spPr>
          <a:xfrm>
            <a:off x="5928175" y="1340768"/>
            <a:ext cx="72008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0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4704" y="476672"/>
            <a:ext cx="8060432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PARTENARIATS mis en place en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541758" y="1406389"/>
            <a:ext cx="7192888" cy="504056"/>
          </a:xfrm>
        </p:spPr>
        <p:txBody>
          <a:bodyPr>
            <a:noAutofit/>
          </a:bodyPr>
          <a:lstStyle/>
          <a:p>
            <a:pPr algn="l"/>
            <a:r>
              <a:rPr lang="fr-FR" sz="2400" b="1" dirty="0" smtClean="0"/>
              <a:t>En plus des partenariats avec 3 magasins</a:t>
            </a:r>
            <a:endParaRPr lang="fr-FR" sz="2400" b="1" dirty="0"/>
          </a:p>
        </p:txBody>
      </p:sp>
      <p:pic>
        <p:nvPicPr>
          <p:cNvPr id="3074" name="Picture 2" descr="C:\Users\André\Documents\DOSSIERS PERSONNELS\GOLF TEE TIME\FOURE-TOUT\Carte Privilège du G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0" y="2269445"/>
            <a:ext cx="3573832" cy="16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370219" y="2636912"/>
            <a:ext cx="4666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Carte « Privilège » du Golf National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002060"/>
                </a:solidFill>
              </a:rPr>
              <a:t>-15% sur les prestations du Golf National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84168" y="1196752"/>
            <a:ext cx="206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Golf Exactitude</a:t>
            </a:r>
          </a:p>
          <a:p>
            <a:r>
              <a:rPr lang="fr-FR" sz="2000" b="1" dirty="0" smtClean="0"/>
              <a:t>Golf Shop</a:t>
            </a:r>
          </a:p>
          <a:p>
            <a:r>
              <a:rPr lang="fr-FR" sz="2000" b="1" dirty="0" smtClean="0"/>
              <a:t>Boulevard du golf</a:t>
            </a:r>
            <a:endParaRPr lang="fr-FR" sz="2000" b="1" dirty="0"/>
          </a:p>
        </p:txBody>
      </p:sp>
      <p:sp>
        <p:nvSpPr>
          <p:cNvPr id="7" name="Accolade ouvrante 6"/>
          <p:cNvSpPr/>
          <p:nvPr/>
        </p:nvSpPr>
        <p:spPr>
          <a:xfrm>
            <a:off x="5928175" y="1340768"/>
            <a:ext cx="72008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7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4704" y="476672"/>
            <a:ext cx="8060432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PARTENARIATS mis en place en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541758" y="1406389"/>
            <a:ext cx="7192888" cy="504056"/>
          </a:xfrm>
        </p:spPr>
        <p:txBody>
          <a:bodyPr>
            <a:noAutofit/>
          </a:bodyPr>
          <a:lstStyle/>
          <a:p>
            <a:pPr algn="l"/>
            <a:r>
              <a:rPr lang="fr-FR" sz="2400" b="1" dirty="0" smtClean="0"/>
              <a:t>En plus des partenariats avec 3 magasins</a:t>
            </a:r>
            <a:endParaRPr lang="fr-FR" sz="2400" b="1" dirty="0"/>
          </a:p>
        </p:txBody>
      </p:sp>
      <p:pic>
        <p:nvPicPr>
          <p:cNvPr id="3074" name="Picture 2" descr="C:\Users\André\Documents\DOSSIERS PERSONNELS\GOLF TEE TIME\FOURE-TOUT\Carte Privilège du G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0" y="2269445"/>
            <a:ext cx="3573832" cy="16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dré\Documents\DOSSIERS PERSONNELS\GOLF TEE TIME\UTILES\Images\Image Blue Green Ca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0" y="4221088"/>
            <a:ext cx="2592288" cy="16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370219" y="2420888"/>
            <a:ext cx="47434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Carte «Privilège»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	</a:t>
            </a:r>
            <a:r>
              <a:rPr lang="fr-FR" sz="2400" b="1" dirty="0" smtClean="0">
                <a:solidFill>
                  <a:srgbClr val="FF0000"/>
                </a:solidFill>
              </a:rPr>
              <a:t>	du Golf National</a:t>
            </a:r>
            <a:endParaRPr lang="fr-FR" sz="2400" b="1" dirty="0">
              <a:solidFill>
                <a:srgbClr val="FF0000"/>
              </a:solidFill>
            </a:endParaRPr>
          </a:p>
          <a:p>
            <a:r>
              <a:rPr lang="fr-FR" sz="2800" b="1" dirty="0" smtClean="0">
                <a:solidFill>
                  <a:srgbClr val="002060"/>
                </a:solidFill>
              </a:rPr>
              <a:t>-15% </a:t>
            </a:r>
            <a:r>
              <a:rPr lang="fr-FR" sz="2000" b="1" dirty="0" smtClean="0">
                <a:solidFill>
                  <a:srgbClr val="002060"/>
                </a:solidFill>
              </a:rPr>
              <a:t>sur les prestations du Golf National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70220" y="4509120"/>
            <a:ext cx="4522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</a:rPr>
              <a:t>BlueGreen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</a:rPr>
              <a:t>Card</a:t>
            </a:r>
            <a:endParaRPr lang="fr-FR" sz="3200" b="1" dirty="0" smtClean="0">
              <a:solidFill>
                <a:srgbClr val="FF0000"/>
              </a:solidFill>
            </a:endParaRPr>
          </a:p>
          <a:p>
            <a:r>
              <a:rPr lang="fr-FR" sz="2800" b="1" dirty="0" smtClean="0">
                <a:solidFill>
                  <a:srgbClr val="002060"/>
                </a:solidFill>
              </a:rPr>
              <a:t>-20% </a:t>
            </a:r>
            <a:r>
              <a:rPr lang="fr-FR" sz="2000" b="1" dirty="0" smtClean="0">
                <a:solidFill>
                  <a:srgbClr val="002060"/>
                </a:solidFill>
              </a:rPr>
              <a:t>sur les green-</a:t>
            </a:r>
            <a:r>
              <a:rPr lang="fr-FR" sz="2000" b="1" dirty="0" err="1" smtClean="0">
                <a:solidFill>
                  <a:srgbClr val="002060"/>
                </a:solidFill>
              </a:rPr>
              <a:t>fees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BlueGreen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84168" y="1196752"/>
            <a:ext cx="206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Golf Exactitude</a:t>
            </a:r>
          </a:p>
          <a:p>
            <a:r>
              <a:rPr lang="fr-FR" sz="2000" b="1" dirty="0" smtClean="0"/>
              <a:t>Golf Shop</a:t>
            </a:r>
          </a:p>
          <a:p>
            <a:r>
              <a:rPr lang="fr-FR" sz="2000" b="1" dirty="0" smtClean="0"/>
              <a:t>Boulevard du golf</a:t>
            </a:r>
            <a:endParaRPr lang="fr-FR" sz="2000" b="1" dirty="0"/>
          </a:p>
        </p:txBody>
      </p:sp>
      <p:sp>
        <p:nvSpPr>
          <p:cNvPr id="7" name="Accolade ouvrante 6"/>
          <p:cNvSpPr/>
          <p:nvPr/>
        </p:nvSpPr>
        <p:spPr>
          <a:xfrm>
            <a:off x="5928175" y="1340768"/>
            <a:ext cx="72008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5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Articles Golf Tee Time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6" name="Picture 2" descr="C:\Users\André\Documents\DOSSIERS PERSONNELS\GOLF TEE TIME\AGO 2013-12\po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89265"/>
            <a:ext cx="2834886" cy="301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ré\Documents\DOSSIERS PERSONNELS\GOLF TEE TIME\AGO 2013-12\pu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98156"/>
            <a:ext cx="2415749" cy="30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ré\Documents\DOSSIERS PERSONNELS\GOLF TEE TIME\FOURE-TOUT\Balle logoté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861048"/>
            <a:ext cx="3596045" cy="20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g</a:t>
            </a:r>
            <a:r>
              <a:rPr lang="fr-FR" b="1" dirty="0" err="1" smtClean="0">
                <a:solidFill>
                  <a:srgbClr val="FF0000"/>
                </a:solidFill>
              </a:rPr>
              <a:t>olfteetime</a:t>
            </a:r>
            <a:r>
              <a:rPr lang="fr-FR" b="1" dirty="0" smtClean="0">
                <a:solidFill>
                  <a:srgbClr val="FF0000"/>
                </a:solidFill>
              </a:rPr>
              <a:t> connue en Chine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783" y="980100"/>
            <a:ext cx="6624736" cy="537940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1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Articles Golf Tee Time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relève-pitch avec puce </a:t>
            </a:r>
            <a:r>
              <a:rPr lang="fr-FR" b="1" dirty="0" err="1" smtClean="0">
                <a:solidFill>
                  <a:srgbClr val="FF0000"/>
                </a:solidFill>
              </a:rPr>
              <a:t>logotée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36229"/>
            <a:ext cx="40767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9" y="1863314"/>
            <a:ext cx="31908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0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Forum des Activités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de Boulogne-Billancourt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59632" y="1691970"/>
            <a:ext cx="590725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GOLF TEE TIME était présent comme en 2013</a:t>
            </a:r>
          </a:p>
          <a:p>
            <a:endParaRPr lang="fr-FR" dirty="0"/>
          </a:p>
          <a:p>
            <a:endParaRPr lang="fr-FR" b="1" dirty="0" smtClean="0"/>
          </a:p>
          <a:p>
            <a:r>
              <a:rPr lang="fr-FR" b="1" dirty="0" smtClean="0"/>
              <a:t>Merci aux volontaires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51920" y="2996952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Marie-Andrée THARREAU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Catherine DELAUME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Luce TROUTAUD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Sabine FETTU-DESCHAUD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Madeleine VALENTY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Philippe REVAULT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Chérif SAIAH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Paul MITROFANOFF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2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789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7425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Documents financiers 2013 - 2014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BILAN</a:t>
            </a:r>
            <a:endParaRPr lang="fr-FR" sz="2800" b="1" dirty="0">
              <a:solidFill>
                <a:srgbClr val="C00000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79512" y="1616560"/>
            <a:ext cx="9793088" cy="4022240"/>
            <a:chOff x="179512" y="1616560"/>
            <a:chExt cx="9793088" cy="4022240"/>
          </a:xfrm>
        </p:grpSpPr>
        <p:sp>
          <p:nvSpPr>
            <p:cNvPr id="9" name="Sous-titre 2"/>
            <p:cNvSpPr txBox="1">
              <a:spLocks/>
            </p:cNvSpPr>
            <p:nvPr/>
          </p:nvSpPr>
          <p:spPr>
            <a:xfrm>
              <a:off x="179512" y="1700808"/>
              <a:ext cx="8856984" cy="39379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fr-FR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2098" y="2254953"/>
              <a:ext cx="3316616" cy="2212205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07583" y="1677908"/>
              <a:ext cx="3028039" cy="613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</a:rPr>
                <a:t>           ACTIF</a:t>
              </a:r>
              <a:endParaRPr lang="fr-FR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82989" y="2663909"/>
              <a:ext cx="4293643" cy="777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STOCKS</a:t>
              </a:r>
              <a:r>
                <a:rPr lang="fr-FR" sz="1600" dirty="0" smtClean="0"/>
                <a:t> (balles &amp; vêt.)   </a:t>
              </a:r>
              <a:r>
                <a:rPr lang="fr-FR" sz="1600" b="1" dirty="0" smtClean="0"/>
                <a:t>1461€</a:t>
              </a:r>
            </a:p>
            <a:p>
              <a:endParaRPr lang="fr-FR" sz="1600" dirty="0"/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2402937" y="3876463"/>
              <a:ext cx="75225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580317" y="3043598"/>
              <a:ext cx="4378242" cy="44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Débiteurs .div.                     69€</a:t>
              </a:r>
              <a:endParaRPr lang="fr-FR" sz="16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80316" y="3423749"/>
              <a:ext cx="3319178" cy="44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TRESORERIE                    6720€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84656" y="3877820"/>
              <a:ext cx="3636563" cy="89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TOTAL                     </a:t>
              </a:r>
              <a:r>
                <a:rPr lang="fr-FR" sz="2000" b="1" dirty="0" smtClean="0">
                  <a:solidFill>
                    <a:srgbClr val="C00000"/>
                  </a:solidFill>
                </a:rPr>
                <a:t>8250€</a:t>
              </a:r>
            </a:p>
            <a:p>
              <a:endParaRPr lang="fr-FR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58559" y="2230045"/>
              <a:ext cx="3686705" cy="32871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817318" y="1616560"/>
              <a:ext cx="2288780" cy="613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       </a:t>
              </a:r>
              <a:r>
                <a:rPr lang="fr-FR" sz="2400" b="1" dirty="0" smtClean="0">
                  <a:solidFill>
                    <a:srgbClr val="002060"/>
                  </a:solidFill>
                </a:rPr>
                <a:t>PASSIF</a:t>
              </a:r>
              <a:endParaRPr lang="fr-FR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069716" y="2694613"/>
              <a:ext cx="3903255" cy="44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REPORT 2013                    4822€</a:t>
              </a:r>
              <a:endParaRPr lang="fr-FR" sz="1600" b="1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069717" y="2963266"/>
              <a:ext cx="4067108" cy="674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RESULTAT 2014                 3228€</a:t>
              </a:r>
            </a:p>
            <a:p>
              <a:endParaRPr lang="fr-FR" sz="1100" b="1" dirty="0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6961708" y="3391239"/>
              <a:ext cx="8325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5069716" y="3526145"/>
              <a:ext cx="3985338" cy="53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SITUATION NETTE   8050€ </a:t>
              </a:r>
              <a:endParaRPr lang="fr-FR" sz="2000" b="1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032371" y="4293337"/>
              <a:ext cx="3858673" cy="44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CREDITEURS div.                  200€ </a:t>
              </a:r>
              <a:endParaRPr lang="fr-FR" sz="1600" b="1" dirty="0"/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6992384" y="4160702"/>
              <a:ext cx="8018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5032371" y="4943104"/>
              <a:ext cx="4940229" cy="53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TOTAL                        </a:t>
              </a:r>
              <a:r>
                <a:rPr lang="fr-FR" sz="2000" b="1" dirty="0" smtClean="0">
                  <a:solidFill>
                    <a:srgbClr val="C00000"/>
                  </a:solidFill>
                </a:rPr>
                <a:t>8250€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7021343" y="4847416"/>
              <a:ext cx="8018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74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4716155" y="2081583"/>
            <a:ext cx="3816423" cy="357142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5686830" y="1573752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  </a:t>
            </a:r>
            <a:r>
              <a:rPr lang="fr-FR" sz="2400" b="1" dirty="0" smtClean="0">
                <a:solidFill>
                  <a:srgbClr val="002060"/>
                </a:solidFill>
              </a:rPr>
              <a:t>RECETTES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Documents financiers 2013 - 2014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9126898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Compte de Résultat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315623" y="2996952"/>
            <a:ext cx="45849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TOTAL COTISATIONS       5925,00</a:t>
            </a:r>
          </a:p>
          <a:p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5256330" y="2081583"/>
            <a:ext cx="3362208" cy="3756087"/>
            <a:chOff x="5458264" y="2081583"/>
            <a:chExt cx="3362208" cy="3756087"/>
          </a:xfrm>
        </p:grpSpPr>
        <p:sp>
          <p:nvSpPr>
            <p:cNvPr id="40" name="ZoneTexte 39"/>
            <p:cNvSpPr txBox="1"/>
            <p:nvPr/>
          </p:nvSpPr>
          <p:spPr>
            <a:xfrm>
              <a:off x="5486444" y="2081583"/>
              <a:ext cx="2901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COTISATIONS 2014          5525,00</a:t>
              </a:r>
              <a:endParaRPr lang="fr-FR" sz="16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486444" y="2439914"/>
              <a:ext cx="2973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COTISATIONS 2015            400,00</a:t>
              </a:r>
              <a:endParaRPr lang="fr-FR" sz="1600" b="1" dirty="0"/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7637685" y="2852936"/>
              <a:ext cx="752622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7659546" y="3789040"/>
              <a:ext cx="73076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5458264" y="5252895"/>
              <a:ext cx="336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TOTAL                       5948,26€</a:t>
              </a:r>
            </a:p>
            <a:p>
              <a:endParaRPr lang="fr-FR" sz="1200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513449" y="3400499"/>
              <a:ext cx="31630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Recettes diverses                 23,26</a:t>
              </a:r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1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4716155" y="2081583"/>
            <a:ext cx="3816423" cy="357142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55577" y="2081583"/>
            <a:ext cx="3816423" cy="357142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Documents financiers 2013 - 2014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Compte de Résultat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95725" y="1590276"/>
            <a:ext cx="2661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           DEPENSES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686830" y="1573752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  </a:t>
            </a:r>
            <a:r>
              <a:rPr lang="fr-FR" sz="2400" b="1" dirty="0" smtClean="0">
                <a:solidFill>
                  <a:srgbClr val="002060"/>
                </a:solidFill>
              </a:rPr>
              <a:t>RECETTES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55577" y="204567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Fournitures bureau                        274,89 </a:t>
            </a:r>
          </a:p>
          <a:p>
            <a:r>
              <a:rPr lang="fr-FR" sz="1600" b="1" dirty="0" smtClean="0"/>
              <a:t>Site internet « JIMDO »                   60,00</a:t>
            </a:r>
          </a:p>
          <a:p>
            <a:r>
              <a:rPr lang="fr-FR" sz="1600" b="1" dirty="0" smtClean="0"/>
              <a:t>Assurance                                         177,50</a:t>
            </a:r>
          </a:p>
          <a:p>
            <a:r>
              <a:rPr lang="fr-FR" sz="1600" b="1" dirty="0" smtClean="0"/>
              <a:t>Coupes / trophées / dotations     661,85</a:t>
            </a:r>
          </a:p>
          <a:p>
            <a:r>
              <a:rPr lang="fr-FR" sz="1600" b="1" dirty="0" smtClean="0"/>
              <a:t>Location salle « AGO »                   854,00</a:t>
            </a:r>
          </a:p>
          <a:p>
            <a:r>
              <a:rPr lang="fr-FR" sz="1600" b="1" dirty="0" smtClean="0"/>
              <a:t>Frais postaux                                      87,46</a:t>
            </a:r>
          </a:p>
          <a:p>
            <a:r>
              <a:rPr lang="fr-FR" sz="1600" b="1" dirty="0" smtClean="0"/>
              <a:t>Services bancaires                          100,00</a:t>
            </a:r>
          </a:p>
          <a:p>
            <a:r>
              <a:rPr lang="fr-FR" sz="1600" b="1" dirty="0" smtClean="0"/>
              <a:t>Participation formation                 504,42</a:t>
            </a:r>
          </a:p>
          <a:p>
            <a:r>
              <a:rPr lang="fr-FR" sz="1600" dirty="0" smtClean="0"/>
              <a:t>                                </a:t>
            </a:r>
            <a:endParaRPr lang="fr-FR" sz="1600" dirty="0"/>
          </a:p>
        </p:txBody>
      </p:sp>
      <p:sp>
        <p:nvSpPr>
          <p:cNvPr id="33" name="ZoneTexte 32"/>
          <p:cNvSpPr txBox="1"/>
          <p:nvPr/>
        </p:nvSpPr>
        <p:spPr>
          <a:xfrm>
            <a:off x="755576" y="4207568"/>
            <a:ext cx="48245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TOTAL                                 2720,12€</a:t>
            </a:r>
          </a:p>
          <a:p>
            <a:endParaRPr lang="fr-FR" dirty="0"/>
          </a:p>
        </p:txBody>
      </p:sp>
      <p:cxnSp>
        <p:nvCxnSpPr>
          <p:cNvPr id="38" name="Connecteur droit 37"/>
          <p:cNvCxnSpPr/>
          <p:nvPr/>
        </p:nvCxnSpPr>
        <p:spPr>
          <a:xfrm flipV="1">
            <a:off x="3559396" y="4077072"/>
            <a:ext cx="595534" cy="89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5315623" y="2996952"/>
            <a:ext cx="45849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TOTAL COTISATIONS       5925,00</a:t>
            </a:r>
          </a:p>
          <a:p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5256330" y="2081583"/>
            <a:ext cx="3362208" cy="3756087"/>
            <a:chOff x="5458264" y="2081583"/>
            <a:chExt cx="3362208" cy="3756087"/>
          </a:xfrm>
        </p:grpSpPr>
        <p:sp>
          <p:nvSpPr>
            <p:cNvPr id="40" name="ZoneTexte 39"/>
            <p:cNvSpPr txBox="1"/>
            <p:nvPr/>
          </p:nvSpPr>
          <p:spPr>
            <a:xfrm>
              <a:off x="5486444" y="2081583"/>
              <a:ext cx="2901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COTISATIONS 2014          5525,00</a:t>
              </a:r>
              <a:endParaRPr lang="fr-FR" sz="16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486444" y="2439914"/>
              <a:ext cx="2973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COTISATIONS 2015            400,00</a:t>
              </a:r>
              <a:endParaRPr lang="fr-FR" sz="1600" b="1" dirty="0"/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7637685" y="2852936"/>
              <a:ext cx="752622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7659546" y="3789040"/>
              <a:ext cx="73076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5458264" y="5252895"/>
              <a:ext cx="336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TOTAL                       5948,26€</a:t>
              </a:r>
            </a:p>
            <a:p>
              <a:endParaRPr lang="fr-FR" sz="1200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513449" y="3400499"/>
              <a:ext cx="31630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Recettes diverses                 23,26</a:t>
              </a:r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053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4716155" y="2081583"/>
            <a:ext cx="3816423" cy="357142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55577" y="2081583"/>
            <a:ext cx="3816423" cy="357142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Documents financiers 2013 - 2014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Compte de Résultat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95725" y="1590276"/>
            <a:ext cx="2661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           DEPENSES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686830" y="1573752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  </a:t>
            </a:r>
            <a:r>
              <a:rPr lang="fr-FR" sz="2400" b="1" dirty="0" smtClean="0">
                <a:solidFill>
                  <a:srgbClr val="002060"/>
                </a:solidFill>
              </a:rPr>
              <a:t>RECETTES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55577" y="204567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Fournitures bureau                        274,89 </a:t>
            </a:r>
          </a:p>
          <a:p>
            <a:r>
              <a:rPr lang="fr-FR" sz="1600" b="1" dirty="0" smtClean="0"/>
              <a:t>Site internet « JIMDO »                   60,00</a:t>
            </a:r>
          </a:p>
          <a:p>
            <a:r>
              <a:rPr lang="fr-FR" sz="1600" b="1" dirty="0" smtClean="0"/>
              <a:t>Assurance                                         177,50</a:t>
            </a:r>
          </a:p>
          <a:p>
            <a:r>
              <a:rPr lang="fr-FR" sz="1600" b="1" dirty="0" smtClean="0"/>
              <a:t>Coupes / trophées / dotations     661,85</a:t>
            </a:r>
          </a:p>
          <a:p>
            <a:r>
              <a:rPr lang="fr-FR" sz="1600" b="1" dirty="0" smtClean="0"/>
              <a:t>Location salle « AGO »                   854,00</a:t>
            </a:r>
          </a:p>
          <a:p>
            <a:r>
              <a:rPr lang="fr-FR" sz="1600" b="1" dirty="0" smtClean="0"/>
              <a:t>Frais postaux                                      87,46</a:t>
            </a:r>
          </a:p>
          <a:p>
            <a:r>
              <a:rPr lang="fr-FR" sz="1600" b="1" dirty="0" smtClean="0"/>
              <a:t>Services bancaires                          100,00</a:t>
            </a:r>
          </a:p>
          <a:p>
            <a:r>
              <a:rPr lang="fr-FR" sz="1600" b="1" dirty="0" smtClean="0"/>
              <a:t>Participation formation                 504,42</a:t>
            </a:r>
          </a:p>
          <a:p>
            <a:r>
              <a:rPr lang="fr-FR" sz="1600" dirty="0" smtClean="0"/>
              <a:t>                                </a:t>
            </a:r>
            <a:endParaRPr lang="fr-FR" sz="1600" dirty="0"/>
          </a:p>
        </p:txBody>
      </p:sp>
      <p:sp>
        <p:nvSpPr>
          <p:cNvPr id="33" name="ZoneTexte 32"/>
          <p:cNvSpPr txBox="1"/>
          <p:nvPr/>
        </p:nvSpPr>
        <p:spPr>
          <a:xfrm>
            <a:off x="755576" y="4207568"/>
            <a:ext cx="48245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TOTAL                                 2720,12€</a:t>
            </a:r>
          </a:p>
          <a:p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818168" y="5252895"/>
            <a:ext cx="432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TOTAL                                5948,26€</a:t>
            </a:r>
            <a:endParaRPr lang="fr-FR" sz="20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755577" y="4599077"/>
            <a:ext cx="41044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RESULTAT POSITIF            3228,14€</a:t>
            </a:r>
          </a:p>
          <a:p>
            <a:endParaRPr lang="fr-FR" dirty="0"/>
          </a:p>
        </p:txBody>
      </p:sp>
      <p:cxnSp>
        <p:nvCxnSpPr>
          <p:cNvPr id="38" name="Connecteur droit 37"/>
          <p:cNvCxnSpPr/>
          <p:nvPr/>
        </p:nvCxnSpPr>
        <p:spPr>
          <a:xfrm flipV="1">
            <a:off x="3559396" y="4077072"/>
            <a:ext cx="595534" cy="89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5315623" y="2996952"/>
            <a:ext cx="45849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TOTAL COTISATIONS       5925,00</a:t>
            </a:r>
          </a:p>
          <a:p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5256330" y="2081583"/>
            <a:ext cx="3362208" cy="3756087"/>
            <a:chOff x="5458264" y="2081583"/>
            <a:chExt cx="3362208" cy="3756087"/>
          </a:xfrm>
        </p:grpSpPr>
        <p:sp>
          <p:nvSpPr>
            <p:cNvPr id="40" name="ZoneTexte 39"/>
            <p:cNvSpPr txBox="1"/>
            <p:nvPr/>
          </p:nvSpPr>
          <p:spPr>
            <a:xfrm>
              <a:off x="5486444" y="2081583"/>
              <a:ext cx="2901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COTISATIONS 2014          5525,00</a:t>
              </a:r>
              <a:endParaRPr lang="fr-FR" sz="16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486444" y="2439914"/>
              <a:ext cx="2973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COTISATIONS 2015            400,00</a:t>
              </a:r>
              <a:endParaRPr lang="fr-FR" sz="1600" b="1" dirty="0"/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7637685" y="2852936"/>
              <a:ext cx="752622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7659546" y="3789040"/>
              <a:ext cx="73076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5458264" y="5252895"/>
              <a:ext cx="336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TOTAL                       5948,26€</a:t>
              </a:r>
            </a:p>
            <a:p>
              <a:endParaRPr lang="fr-FR" sz="1200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513449" y="3400499"/>
              <a:ext cx="31630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/>
                <a:t>Recettes diverses                 23,26</a:t>
              </a:r>
            </a:p>
            <a:p>
              <a:endParaRPr lang="fr-FR" dirty="0"/>
            </a:p>
          </p:txBody>
        </p:sp>
      </p:grpSp>
      <p:cxnSp>
        <p:nvCxnSpPr>
          <p:cNvPr id="54" name="Connecteur droit 53"/>
          <p:cNvCxnSpPr/>
          <p:nvPr/>
        </p:nvCxnSpPr>
        <p:spPr>
          <a:xfrm flipV="1">
            <a:off x="3559396" y="5085184"/>
            <a:ext cx="595534" cy="89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1700808"/>
            <a:ext cx="6491238" cy="244827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Documents financiers 2013 - 2014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Trésorerie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31640" y="1842919"/>
            <a:ext cx="683391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En </a:t>
            </a:r>
            <a:r>
              <a:rPr lang="fr-FR" sz="1600" b="1" dirty="0"/>
              <a:t>banque au 1</a:t>
            </a:r>
            <a:r>
              <a:rPr lang="fr-FR" sz="1600" b="1" baseline="30000" dirty="0"/>
              <a:t>er</a:t>
            </a:r>
            <a:r>
              <a:rPr lang="fr-FR" sz="1600" b="1" dirty="0"/>
              <a:t> Novembre </a:t>
            </a:r>
            <a:r>
              <a:rPr lang="fr-FR" sz="1600" b="1" dirty="0" smtClean="0"/>
              <a:t>2013                                             4822 €</a:t>
            </a:r>
          </a:p>
          <a:p>
            <a:r>
              <a:rPr lang="fr-FR" sz="1100" b="1" dirty="0" smtClean="0"/>
              <a:t>                    </a:t>
            </a:r>
            <a:endParaRPr lang="fr-FR" sz="1100" b="1" dirty="0"/>
          </a:p>
          <a:p>
            <a:r>
              <a:rPr lang="fr-FR" sz="1600" b="1" dirty="0" smtClean="0"/>
              <a:t>Résultat positif                                                                              3228 €</a:t>
            </a:r>
          </a:p>
          <a:p>
            <a:r>
              <a:rPr lang="fr-FR" sz="1600" b="1" dirty="0" smtClean="0"/>
              <a:t>Stocks « balles &amp; vêtements »                                                 - 1461 €</a:t>
            </a:r>
          </a:p>
          <a:p>
            <a:r>
              <a:rPr lang="fr-FR" sz="1600" b="1" dirty="0" smtClean="0"/>
              <a:t>Débiteurs et Créditeurs divers                                                      131 €</a:t>
            </a:r>
          </a:p>
          <a:p>
            <a:r>
              <a:rPr lang="fr-FR" sz="1100" b="1" dirty="0"/>
              <a:t> </a:t>
            </a:r>
            <a:r>
              <a:rPr lang="fr-FR" sz="1100" b="1" dirty="0" smtClean="0"/>
              <a:t>                                                                                                                                                       </a:t>
            </a:r>
            <a:endParaRPr lang="fr-FR" sz="1100" b="1" dirty="0"/>
          </a:p>
          <a:p>
            <a:endParaRPr lang="fr-FR" sz="2000" b="1" dirty="0"/>
          </a:p>
          <a:p>
            <a:r>
              <a:rPr lang="fr-FR" sz="1100" b="1" dirty="0" smtClean="0"/>
              <a:t>                      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1041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1700808"/>
            <a:ext cx="6491238" cy="244827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331640" y="1842919"/>
            <a:ext cx="6833913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En </a:t>
            </a:r>
            <a:r>
              <a:rPr lang="fr-FR" sz="1600" b="1" dirty="0"/>
              <a:t>banque au 1</a:t>
            </a:r>
            <a:r>
              <a:rPr lang="fr-FR" sz="1600" b="1" baseline="30000" dirty="0"/>
              <a:t>er</a:t>
            </a:r>
            <a:r>
              <a:rPr lang="fr-FR" sz="1600" b="1" dirty="0"/>
              <a:t> Novembre </a:t>
            </a:r>
            <a:r>
              <a:rPr lang="fr-FR" sz="1600" b="1" dirty="0" smtClean="0"/>
              <a:t>2013                                             4822 €</a:t>
            </a:r>
          </a:p>
          <a:p>
            <a:r>
              <a:rPr lang="fr-FR" sz="1100" b="1" dirty="0" smtClean="0"/>
              <a:t>                    </a:t>
            </a:r>
            <a:endParaRPr lang="fr-FR" sz="1100" b="1" dirty="0"/>
          </a:p>
          <a:p>
            <a:r>
              <a:rPr lang="fr-FR" sz="1600" b="1" dirty="0" smtClean="0"/>
              <a:t>Résultat positif                                                                              3228 €</a:t>
            </a:r>
          </a:p>
          <a:p>
            <a:r>
              <a:rPr lang="fr-FR" sz="1600" b="1" dirty="0" smtClean="0"/>
              <a:t>Stocks « balles &amp; vêtements »                                                 - 1461 €</a:t>
            </a:r>
          </a:p>
          <a:p>
            <a:r>
              <a:rPr lang="fr-FR" sz="1600" b="1" dirty="0" smtClean="0"/>
              <a:t>Débiteurs et Créditeurs divers                                                      131 €</a:t>
            </a:r>
          </a:p>
          <a:p>
            <a:r>
              <a:rPr lang="fr-FR" sz="1100" b="1" dirty="0"/>
              <a:t> </a:t>
            </a:r>
            <a:r>
              <a:rPr lang="fr-FR" sz="1100" b="1" dirty="0" smtClean="0"/>
              <a:t>                                                                                                                                                      -------------  </a:t>
            </a:r>
            <a:endParaRPr lang="fr-FR" sz="1100" b="1" dirty="0"/>
          </a:p>
          <a:p>
            <a:endParaRPr lang="fr-FR" sz="2000" b="1" dirty="0"/>
          </a:p>
          <a:p>
            <a:r>
              <a:rPr lang="fr-FR" sz="2000" b="1" dirty="0" smtClean="0">
                <a:solidFill>
                  <a:srgbClr val="C00000"/>
                </a:solidFill>
              </a:rPr>
              <a:t>En banque au 31 octobre 2014                            6720 € </a:t>
            </a:r>
            <a:r>
              <a:rPr lang="fr-FR" sz="1400" b="1" dirty="0" smtClean="0">
                <a:solidFill>
                  <a:srgbClr val="C00000"/>
                </a:solidFill>
              </a:rPr>
              <a:t>                                                  </a:t>
            </a:r>
          </a:p>
          <a:p>
            <a:r>
              <a:rPr lang="fr-FR" sz="1100" b="1" dirty="0" smtClean="0"/>
              <a:t>                      </a:t>
            </a:r>
            <a:endParaRPr lang="fr-FR" sz="1100" b="1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Documents financiers 2013 - 2014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Trésorerie</a:t>
            </a:r>
            <a:endParaRPr lang="fr-F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4" y="3565340"/>
            <a:ext cx="864727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3568" y="1237595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71 jours de golf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	30 golfs différents joués en région parisienne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	7 en province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	2 en Espagne</a:t>
            </a:r>
          </a:p>
          <a:p>
            <a:endParaRPr lang="fr-FR" sz="2800" b="1" dirty="0" smtClean="0">
              <a:solidFill>
                <a:srgbClr val="FF0000"/>
              </a:solidFill>
            </a:endParaRPr>
          </a:p>
          <a:p>
            <a:r>
              <a:rPr lang="fr-FR" sz="2800" b="1" dirty="0" smtClean="0">
                <a:solidFill>
                  <a:srgbClr val="FF0000"/>
                </a:solidFill>
              </a:rPr>
              <a:t>				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Richesse de l’offre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3465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277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Sorties en semaine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59632" y="1916832"/>
            <a:ext cx="25235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28 sorties </a:t>
            </a:r>
          </a:p>
          <a:p>
            <a:endParaRPr lang="fr-FR" sz="3200" b="1" dirty="0" smtClean="0">
              <a:solidFill>
                <a:srgbClr val="FF0000"/>
              </a:solidFill>
            </a:endParaRPr>
          </a:p>
          <a:p>
            <a:r>
              <a:rPr lang="fr-FR" sz="2000" dirty="0"/>
              <a:t>e</a:t>
            </a:r>
            <a:r>
              <a:rPr lang="fr-FR" sz="2000" dirty="0" smtClean="0"/>
              <a:t>n grande majorité 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         </a:t>
            </a:r>
            <a:r>
              <a:rPr lang="fr-FR" sz="3600" dirty="0" smtClean="0">
                <a:solidFill>
                  <a:srgbClr val="FF0000"/>
                </a:solidFill>
              </a:rPr>
              <a:t>le mardi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Sorties en semaine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59632" y="1916832"/>
            <a:ext cx="25235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28 sorties </a:t>
            </a:r>
          </a:p>
          <a:p>
            <a:endParaRPr lang="fr-FR" sz="3200" b="1" dirty="0" smtClean="0">
              <a:solidFill>
                <a:srgbClr val="FF0000"/>
              </a:solidFill>
            </a:endParaRPr>
          </a:p>
          <a:p>
            <a:r>
              <a:rPr lang="fr-FR" sz="2000" dirty="0"/>
              <a:t>e</a:t>
            </a:r>
            <a:r>
              <a:rPr lang="fr-FR" sz="2000" dirty="0" smtClean="0"/>
              <a:t>n grande majorité 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         </a:t>
            </a:r>
            <a:r>
              <a:rPr lang="fr-FR" sz="3600" dirty="0" smtClean="0">
                <a:solidFill>
                  <a:srgbClr val="FF0000"/>
                </a:solidFill>
              </a:rPr>
              <a:t>le mardi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27984" y="1700808"/>
            <a:ext cx="304532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National «Aigle»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National «Albatros»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Courson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Saint Marc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Rochefort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Villarceaux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Béthemont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Feucherolles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Guerville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Villennes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Forges les Bains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Cély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La </a:t>
            </a:r>
            <a:r>
              <a:rPr lang="fr-FR" sz="2000" b="1" dirty="0" err="1" smtClean="0"/>
              <a:t>Vaucouleur</a:t>
            </a:r>
            <a:r>
              <a:rPr lang="fr-FR" sz="2000" b="1" dirty="0" smtClean="0"/>
              <a:t> «Rivière»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Golf des Yvelines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5146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56719" y="1691843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dirty="0" smtClean="0">
                <a:solidFill>
                  <a:schemeClr val="tx1"/>
                </a:solidFill>
              </a:rPr>
              <a:t>Nouvelle formule pour cette compétition annuelle :</a:t>
            </a:r>
          </a:p>
          <a:p>
            <a:pPr algn="l"/>
            <a:endParaRPr lang="fr-FR" b="1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sz="3800" dirty="0" smtClean="0">
                <a:solidFill>
                  <a:schemeClr val="tx1"/>
                </a:solidFill>
              </a:rPr>
              <a:t>Toutes les sorties sont prises en compte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sz="3800" dirty="0" smtClean="0">
                <a:solidFill>
                  <a:schemeClr val="tx1"/>
                </a:solidFill>
              </a:rPr>
              <a:t>Scores calculés sur chaque sortie du mardi ou mercredi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sz="3800" dirty="0" smtClean="0">
                <a:solidFill>
                  <a:schemeClr val="tx1"/>
                </a:solidFill>
              </a:rPr>
              <a:t>En stableford net et brut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sz="3800" dirty="0" smtClean="0">
                <a:solidFill>
                  <a:schemeClr val="tx1"/>
                </a:solidFill>
              </a:rPr>
              <a:t>Classement dames et messieurs</a:t>
            </a:r>
          </a:p>
          <a:p>
            <a:pPr algn="l"/>
            <a:r>
              <a:rPr lang="fr-FR" sz="3800" dirty="0">
                <a:solidFill>
                  <a:schemeClr val="tx1"/>
                </a:solidFill>
              </a:rPr>
              <a:t> </a:t>
            </a:r>
            <a:r>
              <a:rPr lang="fr-FR" sz="3800" dirty="0" smtClean="0">
                <a:solidFill>
                  <a:schemeClr val="tx1"/>
                </a:solidFill>
              </a:rPr>
              <a:t>                                              </a:t>
            </a:r>
            <a:r>
              <a:rPr lang="fr-FR" sz="2000" dirty="0" smtClean="0">
                <a:solidFill>
                  <a:schemeClr val="tx1"/>
                </a:solidFill>
              </a:rPr>
              <a:t>(boules rouges et jaunes)</a:t>
            </a:r>
          </a:p>
        </p:txBody>
      </p:sp>
    </p:spTree>
    <p:extLst>
      <p:ext uri="{BB962C8B-B14F-4D97-AF65-F5344CB8AC3E}">
        <p14:creationId xmlns:p14="http://schemas.microsoft.com/office/powerpoint/2010/main" val="26134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 smtClean="0">
                <a:solidFill>
                  <a:schemeClr val="tx1"/>
                </a:solidFill>
              </a:rPr>
              <a:t>Nouvelle formule pour cette compétition annuelle 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</a:t>
            </a:r>
            <a:r>
              <a:rPr lang="fr-FR" dirty="0" smtClean="0">
                <a:solidFill>
                  <a:schemeClr val="tx1"/>
                </a:solidFill>
              </a:rPr>
              <a:t>articiper à 10 sorties au moins (soit environ 1 sur 3)</a:t>
            </a:r>
          </a:p>
          <a:p>
            <a:pPr lvl="1" algn="l"/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6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 smtClean="0">
                <a:solidFill>
                  <a:schemeClr val="tx1"/>
                </a:solidFill>
              </a:rPr>
              <a:t>Nouvelle formule pour cette compétition annuelle 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</a:t>
            </a:r>
            <a:r>
              <a:rPr lang="fr-FR" dirty="0" smtClean="0">
                <a:solidFill>
                  <a:schemeClr val="tx1"/>
                </a:solidFill>
              </a:rPr>
              <a:t>articiper à 10 sorties au moins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2060"/>
                </a:solidFill>
              </a:rPr>
              <a:t>somme (net + brut) des participations</a:t>
            </a:r>
          </a:p>
          <a:p>
            <a:pPr lvl="1" algn="l"/>
            <a:r>
              <a:rPr lang="fr-FR" b="1" dirty="0" smtClean="0">
                <a:solidFill>
                  <a:srgbClr val="002060"/>
                </a:solidFill>
              </a:rPr>
              <a:t>               nombre de participations</a:t>
            </a:r>
          </a:p>
          <a:p>
            <a:pPr lvl="1" algn="l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65067" y="1700808"/>
            <a:ext cx="8856984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 smtClean="0">
                <a:solidFill>
                  <a:schemeClr val="tx1"/>
                </a:solidFill>
              </a:rPr>
              <a:t>Nouvelle formule pour cette compétition annuelle 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</a:t>
            </a:r>
            <a:r>
              <a:rPr lang="fr-FR" dirty="0" smtClean="0">
                <a:solidFill>
                  <a:schemeClr val="tx1"/>
                </a:solidFill>
              </a:rPr>
              <a:t>articiper à 10 sorties au moins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2060"/>
                </a:solidFill>
              </a:rPr>
              <a:t>somme (net + brut) des participations</a:t>
            </a:r>
          </a:p>
          <a:p>
            <a:pPr lvl="1" algn="l"/>
            <a:r>
              <a:rPr lang="fr-FR" b="1" dirty="0" smtClean="0">
                <a:solidFill>
                  <a:srgbClr val="002060"/>
                </a:solidFill>
              </a:rPr>
              <a:t>               nombre de participations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a</a:t>
            </a:r>
            <a:r>
              <a:rPr lang="fr-FR" dirty="0" smtClean="0">
                <a:solidFill>
                  <a:schemeClr val="tx1"/>
                </a:solidFill>
              </a:rPr>
              <a:t>ffichage du classement après chaque sortie</a:t>
            </a:r>
          </a:p>
          <a:p>
            <a:pPr lvl="1" algn="l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                   dès la 10</a:t>
            </a:r>
            <a:r>
              <a:rPr lang="fr-FR" baseline="30000" dirty="0" smtClean="0">
                <a:solidFill>
                  <a:schemeClr val="tx1"/>
                </a:solidFill>
              </a:rPr>
              <a:t>ème</a:t>
            </a:r>
            <a:r>
              <a:rPr lang="fr-FR" dirty="0" smtClean="0">
                <a:solidFill>
                  <a:schemeClr val="tx1"/>
                </a:solidFill>
              </a:rPr>
              <a:t> sortie</a:t>
            </a:r>
          </a:p>
          <a:p>
            <a:pPr lvl="1" algn="l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390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 smtClean="0">
                <a:solidFill>
                  <a:schemeClr val="tx1"/>
                </a:solidFill>
              </a:rPr>
              <a:t>Nouvelle formule pour cette compétition annuelle 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</a:t>
            </a:r>
            <a:r>
              <a:rPr lang="fr-FR" dirty="0" smtClean="0">
                <a:solidFill>
                  <a:schemeClr val="tx1"/>
                </a:solidFill>
              </a:rPr>
              <a:t>articiper à 10 sorties au moins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2060"/>
                </a:solidFill>
              </a:rPr>
              <a:t>somme (net + brut) des participations</a:t>
            </a:r>
          </a:p>
          <a:p>
            <a:pPr lvl="1" algn="l"/>
            <a:r>
              <a:rPr lang="fr-FR" b="1" dirty="0" smtClean="0">
                <a:solidFill>
                  <a:srgbClr val="002060"/>
                </a:solidFill>
              </a:rPr>
              <a:t>               nombre de participations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a</a:t>
            </a:r>
            <a:r>
              <a:rPr lang="fr-FR" dirty="0" smtClean="0">
                <a:solidFill>
                  <a:schemeClr val="tx1"/>
                </a:solidFill>
              </a:rPr>
              <a:t>ffichage du classement après chaque sortie</a:t>
            </a:r>
          </a:p>
          <a:p>
            <a:pPr lvl="1" algn="l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                   dès la 10</a:t>
            </a:r>
            <a:r>
              <a:rPr lang="fr-FR" baseline="30000" dirty="0" smtClean="0">
                <a:solidFill>
                  <a:schemeClr val="tx1"/>
                </a:solidFill>
              </a:rPr>
              <a:t>ème</a:t>
            </a:r>
            <a:r>
              <a:rPr lang="fr-FR" dirty="0" smtClean="0">
                <a:solidFill>
                  <a:schemeClr val="tx1"/>
                </a:solidFill>
              </a:rPr>
              <a:t> sortie</a:t>
            </a:r>
          </a:p>
          <a:p>
            <a:pPr lvl="1" algn="l"/>
            <a:endParaRPr lang="fr-FR" dirty="0">
              <a:solidFill>
                <a:schemeClr val="tx1"/>
              </a:solidFill>
            </a:endParaRPr>
          </a:p>
          <a:p>
            <a:pPr lvl="1"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4878539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solidFill>
                  <a:srgbClr val="FF0000"/>
                </a:solidFill>
              </a:rPr>
              <a:t>Les vainqueurs seront ceux qui auront obtenu le meilleur résultat en prenant en compte l’ensemble de leurs participations sur l’année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TITUS CUP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27584" y="1844824"/>
            <a:ext cx="739503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Au moins </a:t>
            </a:r>
            <a:r>
              <a:rPr lang="fr-FR" sz="2800" b="1" dirty="0">
                <a:solidFill>
                  <a:srgbClr val="FF0000"/>
                </a:solidFill>
              </a:rPr>
              <a:t>7</a:t>
            </a:r>
            <a:r>
              <a:rPr lang="fr-FR" sz="2800" b="1" dirty="0" smtClean="0">
                <a:solidFill>
                  <a:srgbClr val="FF0000"/>
                </a:solidFill>
              </a:rPr>
              <a:t> sorties « </a:t>
            </a:r>
            <a:r>
              <a:rPr lang="fr-FR" sz="2800" b="1" dirty="0" err="1" smtClean="0">
                <a:solidFill>
                  <a:srgbClr val="FF0000"/>
                </a:solidFill>
              </a:rPr>
              <a:t>fléolées</a:t>
            </a:r>
            <a:r>
              <a:rPr lang="fr-FR" sz="2800" b="1" dirty="0" smtClean="0">
                <a:solidFill>
                  <a:srgbClr val="FF0000"/>
                </a:solidFill>
              </a:rPr>
              <a:t> »</a:t>
            </a:r>
            <a:r>
              <a:rPr lang="fr-FR" sz="2800" b="1" dirty="0" smtClean="0"/>
              <a:t> 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                            (i.e. enregistrées pour l’index)</a:t>
            </a:r>
          </a:p>
          <a:p>
            <a:endParaRPr lang="fr-FR" sz="2800" dirty="0" smtClean="0"/>
          </a:p>
          <a:p>
            <a:pPr marL="457200" indent="-457200">
              <a:buFont typeface="Symbol"/>
              <a:buChar char="Þ"/>
            </a:pPr>
            <a:r>
              <a:rPr lang="fr-FR" sz="2400" b="1" dirty="0" smtClean="0"/>
              <a:t>Enregistrement pour index obligatoire</a:t>
            </a:r>
          </a:p>
          <a:p>
            <a:pPr marL="457200" indent="-457200">
              <a:buFont typeface="Symbol"/>
              <a:buChar char="Þ"/>
            </a:pPr>
            <a:endParaRPr lang="fr-FR" sz="2800" dirty="0"/>
          </a:p>
          <a:p>
            <a:endParaRPr lang="fr-FR" sz="2800" dirty="0"/>
          </a:p>
          <a:p>
            <a:r>
              <a:rPr lang="fr-FR" sz="2800" b="1" dirty="0" smtClean="0">
                <a:solidFill>
                  <a:srgbClr val="FF0000"/>
                </a:solidFill>
              </a:rPr>
              <a:t>Droit de jeu pris en charge par l’Association</a:t>
            </a:r>
          </a:p>
          <a:p>
            <a:r>
              <a:rPr lang="fr-FR" sz="2400" b="1" dirty="0" smtClean="0"/>
              <a:t>       Uniquement si carte rendue </a:t>
            </a:r>
          </a:p>
        </p:txBody>
      </p:sp>
    </p:spTree>
    <p:extLst>
      <p:ext uri="{BB962C8B-B14F-4D97-AF65-F5344CB8AC3E}">
        <p14:creationId xmlns:p14="http://schemas.microsoft.com/office/powerpoint/2010/main" val="32657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4" y="3565340"/>
            <a:ext cx="864727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96798" y="1237595"/>
            <a:ext cx="7272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+ compétitions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	+ championnat matchplay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		+ cours de perfectionnement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			+ dîners</a:t>
            </a:r>
          </a:p>
          <a:p>
            <a:r>
              <a:rPr lang="fr-FR" sz="2800" b="1" dirty="0" smtClean="0">
                <a:solidFill>
                  <a:srgbClr val="FF0000"/>
                </a:solidFill>
              </a:rPr>
              <a:t>				+ partenariats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Richesse de l’offre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Sorties week-end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59632" y="1916832"/>
            <a:ext cx="262604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15 sorties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     </a:t>
            </a:r>
            <a:r>
              <a:rPr lang="fr-FR" sz="2400" dirty="0" smtClean="0"/>
              <a:t>3   le vendredi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 11  le samedi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  1   le dimanche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960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Sorties week-end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59632" y="1916832"/>
            <a:ext cx="262604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15 sorties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     </a:t>
            </a:r>
            <a:r>
              <a:rPr lang="fr-FR" sz="2400" dirty="0" smtClean="0"/>
              <a:t>3   le vendredi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 11  le samedi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  1   le dimanche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4427984" y="1700808"/>
            <a:ext cx="352211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FF0000"/>
                </a:solidFill>
              </a:rPr>
              <a:t>National « Aigle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Courson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FF0000"/>
                </a:solidFill>
              </a:rPr>
              <a:t>Saint Marc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National « Albatros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Clément 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rgbClr val="FF0000"/>
                </a:solidFill>
              </a:rPr>
              <a:t>Béthemont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Feucherolles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rgbClr val="FF0000"/>
                </a:solidFill>
              </a:rPr>
              <a:t>Fourqueux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Augerville</a:t>
            </a:r>
            <a:endParaRPr lang="fr-F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FF0000"/>
                </a:solidFill>
              </a:rPr>
              <a:t>Forges les Bains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La </a:t>
            </a:r>
            <a:r>
              <a:rPr lang="fr-FR" sz="2000" b="1" dirty="0" err="1"/>
              <a:t>V</a:t>
            </a:r>
            <a:r>
              <a:rPr lang="fr-FR" sz="2000" b="1" dirty="0" err="1" smtClean="0"/>
              <a:t>aucouleur</a:t>
            </a:r>
            <a:r>
              <a:rPr lang="fr-FR" sz="2000" b="1" dirty="0" smtClean="0"/>
              <a:t> « les vallons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Le Tremblay sur Mauldre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Golf Parc Hersant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92139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VSD </a:t>
            </a:r>
            <a:r>
              <a:rPr lang="fr-FR" b="1" dirty="0" err="1" smtClean="0">
                <a:solidFill>
                  <a:srgbClr val="FF0000"/>
                </a:solidFill>
              </a:rPr>
              <a:t>Cup</a:t>
            </a:r>
            <a:r>
              <a:rPr lang="fr-FR" b="1" dirty="0" smtClean="0">
                <a:solidFill>
                  <a:srgbClr val="FF0000"/>
                </a:solidFill>
              </a:rPr>
              <a:t>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556792"/>
            <a:ext cx="885698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Nouvelle formule pour cette compétition annuelle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participer à </a:t>
            </a:r>
            <a:r>
              <a:rPr lang="fr-FR" sz="2800" dirty="0" smtClean="0"/>
              <a:t>5 </a:t>
            </a:r>
            <a:r>
              <a:rPr lang="fr-FR" sz="2800" dirty="0"/>
              <a:t>sorties au moins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b="1" u="sng" dirty="0">
                <a:solidFill>
                  <a:srgbClr val="002060"/>
                </a:solidFill>
              </a:rPr>
              <a:t>somme (net + brut) des participations</a:t>
            </a:r>
          </a:p>
          <a:p>
            <a:pPr lvl="1"/>
            <a:r>
              <a:rPr lang="fr-FR" sz="2800" b="1" dirty="0">
                <a:solidFill>
                  <a:srgbClr val="002060"/>
                </a:solidFill>
              </a:rPr>
              <a:t>               nombre de participations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affichage du classement après chaque sortie</a:t>
            </a:r>
          </a:p>
          <a:p>
            <a:pPr lvl="1"/>
            <a:r>
              <a:rPr lang="fr-FR" sz="2800" dirty="0"/>
              <a:t>                       dès la </a:t>
            </a:r>
            <a:r>
              <a:rPr lang="fr-FR" sz="2800" dirty="0" smtClean="0"/>
              <a:t>5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</a:t>
            </a:r>
            <a:r>
              <a:rPr lang="fr-FR" sz="2800" dirty="0"/>
              <a:t>sortie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552" y="4581128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rgbClr val="FF0000"/>
                </a:solidFill>
              </a:rPr>
              <a:t>Les vainqueurs seront ceux qui auront obtenu le meilleur résultat en prenant en compte l’ensemble de leurs participations sur l’année</a:t>
            </a:r>
          </a:p>
        </p:txBody>
      </p:sp>
    </p:spTree>
    <p:extLst>
      <p:ext uri="{BB962C8B-B14F-4D97-AF65-F5344CB8AC3E}">
        <p14:creationId xmlns:p14="http://schemas.microsoft.com/office/powerpoint/2010/main" val="276890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Week-ends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La Touraine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43608" y="1515107"/>
            <a:ext cx="38075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Au printemps :	</a:t>
            </a:r>
            <a:r>
              <a:rPr lang="fr-FR" sz="2000" b="1" dirty="0" smtClean="0">
                <a:solidFill>
                  <a:srgbClr val="002060"/>
                </a:solidFill>
              </a:rPr>
              <a:t>8 et 9 mai</a:t>
            </a:r>
          </a:p>
          <a:p>
            <a:r>
              <a:rPr lang="fr-FR" sz="2000" dirty="0" smtClean="0"/>
              <a:t>245 km de Boulogne</a:t>
            </a:r>
          </a:p>
          <a:p>
            <a:r>
              <a:rPr lang="fr-FR" sz="2000" dirty="0" smtClean="0"/>
              <a:t>Budget : </a:t>
            </a:r>
            <a:r>
              <a:rPr lang="fr-FR" sz="2000" b="1" dirty="0" smtClean="0">
                <a:solidFill>
                  <a:srgbClr val="002060"/>
                </a:solidFill>
              </a:rPr>
              <a:t>200 € en chambre double</a:t>
            </a:r>
          </a:p>
          <a:p>
            <a:r>
              <a:rPr lang="fr-FR" sz="2000" dirty="0"/>
              <a:t>Condition :</a:t>
            </a:r>
            <a:r>
              <a:rPr lang="fr-FR" sz="2000" b="1" dirty="0">
                <a:solidFill>
                  <a:srgbClr val="002060"/>
                </a:solidFill>
              </a:rPr>
              <a:t> index &lt; 36 </a:t>
            </a:r>
            <a:r>
              <a:rPr lang="fr-FR" sz="2000" dirty="0" smtClean="0"/>
              <a:t>	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5796136" y="1844824"/>
            <a:ext cx="248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Hôtel Mercure Tours sud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70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Week-ends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La Touraine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43608" y="1531473"/>
            <a:ext cx="38779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Au printemps :	</a:t>
            </a:r>
            <a:r>
              <a:rPr lang="fr-FR" sz="2000" b="1" dirty="0" smtClean="0">
                <a:solidFill>
                  <a:srgbClr val="002060"/>
                </a:solidFill>
              </a:rPr>
              <a:t>8 et 9 mai</a:t>
            </a:r>
          </a:p>
          <a:p>
            <a:r>
              <a:rPr lang="fr-FR" sz="2000" dirty="0" smtClean="0"/>
              <a:t>245 km de Boulogne</a:t>
            </a:r>
          </a:p>
          <a:p>
            <a:r>
              <a:rPr lang="fr-FR" sz="2000" dirty="0" smtClean="0"/>
              <a:t>Budget : </a:t>
            </a:r>
            <a:r>
              <a:rPr lang="fr-FR" sz="2000" b="1" dirty="0" smtClean="0">
                <a:solidFill>
                  <a:srgbClr val="002060"/>
                </a:solidFill>
              </a:rPr>
              <a:t>200 € en chambre double</a:t>
            </a:r>
          </a:p>
          <a:p>
            <a:r>
              <a:rPr lang="fr-FR" sz="2000" dirty="0"/>
              <a:t>Condition :</a:t>
            </a:r>
            <a:r>
              <a:rPr lang="fr-FR" sz="2000" b="1" dirty="0" smtClean="0">
                <a:solidFill>
                  <a:srgbClr val="002060"/>
                </a:solidFill>
              </a:rPr>
              <a:t> index &lt; 36 </a:t>
            </a:r>
            <a:r>
              <a:rPr lang="fr-FR" sz="2000" b="1" u="sng" dirty="0" smtClean="0">
                <a:solidFill>
                  <a:srgbClr val="002060"/>
                </a:solidFill>
              </a:rPr>
              <a:t>actualisé</a:t>
            </a:r>
            <a:r>
              <a:rPr lang="fr-FR" sz="2000" dirty="0" smtClean="0"/>
              <a:t>	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86" y="3429000"/>
            <a:ext cx="392596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5" y="3455767"/>
            <a:ext cx="4028419" cy="259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331640" y="2931857"/>
            <a:ext cx="228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Golf de Touraine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92080" y="2931857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Golf de Tours </a:t>
            </a:r>
            <a:r>
              <a:rPr lang="fr-FR" sz="2400" b="1" dirty="0" err="1" smtClean="0">
                <a:solidFill>
                  <a:srgbClr val="FF0000"/>
                </a:solidFill>
              </a:rPr>
              <a:t>Ardrée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96136" y="1844824"/>
            <a:ext cx="248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Hôtel Mercure Tours sud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631945" y="6053210"/>
            <a:ext cx="643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Date limite d’inscription : </a:t>
            </a:r>
            <a:r>
              <a:rPr lang="fr-FR" sz="2800" b="1" u="sng" dirty="0" smtClean="0">
                <a:solidFill>
                  <a:srgbClr val="002060"/>
                </a:solidFill>
              </a:rPr>
              <a:t>31 janvier 2015</a:t>
            </a:r>
            <a:endParaRPr lang="fr-FR" sz="28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5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Week-ends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err="1" smtClean="0">
                <a:solidFill>
                  <a:srgbClr val="002060"/>
                </a:solidFill>
              </a:rPr>
              <a:t>Hardelot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43608" y="1608418"/>
            <a:ext cx="40888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En automne :	</a:t>
            </a:r>
            <a:r>
              <a:rPr lang="fr-FR" sz="2000" b="1" dirty="0" smtClean="0">
                <a:solidFill>
                  <a:srgbClr val="002060"/>
                </a:solidFill>
              </a:rPr>
              <a:t>26 et 27 septembre</a:t>
            </a:r>
          </a:p>
          <a:p>
            <a:r>
              <a:rPr lang="fr-FR" sz="2000" dirty="0" smtClean="0"/>
              <a:t>260 km de Boulogne</a:t>
            </a:r>
          </a:p>
          <a:p>
            <a:r>
              <a:rPr lang="fr-FR" sz="2000" dirty="0" smtClean="0"/>
              <a:t>Budget : </a:t>
            </a:r>
            <a:r>
              <a:rPr lang="fr-FR" sz="2000" b="1" dirty="0" smtClean="0">
                <a:solidFill>
                  <a:srgbClr val="002060"/>
                </a:solidFill>
              </a:rPr>
              <a:t>225 € en chambre double</a:t>
            </a:r>
          </a:p>
          <a:p>
            <a:r>
              <a:rPr lang="fr-FR" sz="2000" dirty="0"/>
              <a:t>Condition : </a:t>
            </a:r>
            <a:r>
              <a:rPr lang="fr-FR" sz="2000" b="1" dirty="0" smtClean="0">
                <a:solidFill>
                  <a:srgbClr val="002060"/>
                </a:solidFill>
              </a:rPr>
              <a:t>index &lt; 36</a:t>
            </a:r>
            <a:r>
              <a:rPr lang="fr-FR" sz="2000" dirty="0" smtClean="0"/>
              <a:t>	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865804" y="1844824"/>
            <a:ext cx="248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Hôtel du parc à </a:t>
            </a:r>
            <a:r>
              <a:rPr lang="fr-FR" dirty="0" err="1" smtClean="0"/>
              <a:t>Hardelot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1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Week-ends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err="1" smtClean="0">
                <a:solidFill>
                  <a:srgbClr val="002060"/>
                </a:solidFill>
              </a:rPr>
              <a:t>Hardelot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43608" y="1608418"/>
            <a:ext cx="40888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En automne :	</a:t>
            </a:r>
            <a:r>
              <a:rPr lang="fr-FR" sz="2000" b="1" dirty="0" smtClean="0">
                <a:solidFill>
                  <a:srgbClr val="002060"/>
                </a:solidFill>
              </a:rPr>
              <a:t>26 et 27 septembre</a:t>
            </a:r>
          </a:p>
          <a:p>
            <a:r>
              <a:rPr lang="fr-FR" sz="2000" dirty="0" smtClean="0"/>
              <a:t>260 km de Boulogne</a:t>
            </a:r>
          </a:p>
          <a:p>
            <a:r>
              <a:rPr lang="fr-FR" sz="2000" dirty="0" smtClean="0"/>
              <a:t>Budget : </a:t>
            </a:r>
            <a:r>
              <a:rPr lang="fr-FR" sz="2000" b="1" dirty="0" smtClean="0">
                <a:solidFill>
                  <a:srgbClr val="002060"/>
                </a:solidFill>
              </a:rPr>
              <a:t>225 € en chambre double</a:t>
            </a:r>
          </a:p>
          <a:p>
            <a:r>
              <a:rPr lang="fr-FR" sz="2000" dirty="0"/>
              <a:t>Condition : </a:t>
            </a:r>
            <a:r>
              <a:rPr lang="fr-FR" sz="2000" b="1" dirty="0">
                <a:solidFill>
                  <a:srgbClr val="002060"/>
                </a:solidFill>
              </a:rPr>
              <a:t>index &lt; 36 </a:t>
            </a:r>
            <a:r>
              <a:rPr lang="fr-FR" sz="2000" dirty="0" smtClean="0"/>
              <a:t>	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3671641" cy="1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73" y="4231959"/>
            <a:ext cx="3210087" cy="190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422936" y="3151872"/>
            <a:ext cx="2152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Golf d’</a:t>
            </a:r>
            <a:r>
              <a:rPr lang="fr-FR" sz="2400" b="1" dirty="0" err="1" smtClean="0">
                <a:solidFill>
                  <a:srgbClr val="FF0000"/>
                </a:solidFill>
              </a:rPr>
              <a:t>Hardelot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71878" y="3669804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Parcours Les Pins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708319" y="3690637"/>
            <a:ext cx="199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Parcours Les Dunes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865804" y="1844824"/>
            <a:ext cx="248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Hôtel du parc à </a:t>
            </a:r>
            <a:r>
              <a:rPr lang="fr-FR" dirty="0" err="1" smtClean="0"/>
              <a:t>Hardelot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50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Printemps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5736" y="1844824"/>
            <a:ext cx="4824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b="1" dirty="0">
                <a:solidFill>
                  <a:srgbClr val="002060"/>
                </a:solidFill>
              </a:rPr>
              <a:t>du 2 au 5 juin </a:t>
            </a:r>
            <a:r>
              <a:rPr lang="fr-FR" sz="3600" b="1" dirty="0" smtClean="0">
                <a:solidFill>
                  <a:srgbClr val="002060"/>
                </a:solidFill>
              </a:rPr>
              <a:t>2015</a:t>
            </a:r>
          </a:p>
          <a:p>
            <a:pPr lvl="0"/>
            <a:endParaRPr lang="fr-FR" sz="3600" b="1" dirty="0">
              <a:solidFill>
                <a:srgbClr val="002060"/>
              </a:solidFill>
            </a:endParaRPr>
          </a:p>
          <a:p>
            <a:pPr lvl="0"/>
            <a:r>
              <a:rPr lang="fr-FR" sz="3600" b="1" dirty="0">
                <a:solidFill>
                  <a:srgbClr val="002060"/>
                </a:solidFill>
              </a:rPr>
              <a:t>20 golfeurs </a:t>
            </a:r>
            <a:r>
              <a:rPr lang="fr-FR" sz="3600" b="1" dirty="0" smtClean="0">
                <a:solidFill>
                  <a:srgbClr val="002060"/>
                </a:solidFill>
              </a:rPr>
              <a:t>maxi</a:t>
            </a:r>
          </a:p>
          <a:p>
            <a:pPr lvl="0"/>
            <a:r>
              <a:rPr lang="fr-FR" sz="3600" b="1" dirty="0" smtClean="0">
                <a:solidFill>
                  <a:srgbClr val="002060"/>
                </a:solidFill>
              </a:rPr>
              <a:t>Index </a:t>
            </a:r>
            <a:r>
              <a:rPr lang="fr-FR" sz="3600" b="1" dirty="0">
                <a:solidFill>
                  <a:srgbClr val="002060"/>
                </a:solidFill>
              </a:rPr>
              <a:t>&lt; </a:t>
            </a:r>
            <a:r>
              <a:rPr lang="fr-FR" sz="3600" b="1" dirty="0" smtClean="0">
                <a:solidFill>
                  <a:srgbClr val="002060"/>
                </a:solidFill>
              </a:rPr>
              <a:t>36</a:t>
            </a:r>
          </a:p>
          <a:p>
            <a:pPr lvl="0"/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1580" y="511558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Plusieurs options en cours d’étude et négociation …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Printemps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Bretagne nord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62388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7548"/>
            <a:ext cx="3974229" cy="190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82432"/>
            <a:ext cx="4337936" cy="23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4743" y="14127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de </a:t>
            </a:r>
            <a:r>
              <a:rPr lang="fr-FR" b="1" dirty="0" err="1" smtClean="0">
                <a:solidFill>
                  <a:srgbClr val="FF0000"/>
                </a:solidFill>
              </a:rPr>
              <a:t>Pleneuf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Val André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67132" y="3429000"/>
            <a:ext cx="15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de Dinard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591" y="3892406"/>
            <a:ext cx="322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de Saint-Malo Country club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Printemps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Bretagne sud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49363"/>
            <a:ext cx="3625518" cy="188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26387"/>
            <a:ext cx="3888432" cy="181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93" y="2191438"/>
            <a:ext cx="3955181" cy="295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7113" y="3564867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international Barrière La Baule</a:t>
            </a:r>
          </a:p>
          <a:p>
            <a:r>
              <a:rPr lang="fr-FR" dirty="0" smtClean="0"/>
              <a:t>2 parcours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755142" y="527917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de la </a:t>
            </a:r>
            <a:r>
              <a:rPr lang="fr-FR" b="1" dirty="0" err="1" smtClean="0">
                <a:solidFill>
                  <a:srgbClr val="FF0000"/>
                </a:solidFill>
              </a:rPr>
              <a:t>Bretesche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Règles sur site internet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003840"/>
            <a:ext cx="7128791" cy="523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885365" y="2780928"/>
            <a:ext cx="136815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5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Printemps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Charente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033257"/>
            <a:ext cx="3325700" cy="219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80" y="4608805"/>
            <a:ext cx="331583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96490"/>
            <a:ext cx="37052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99169" y="3861048"/>
            <a:ext cx="1749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de Saintes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35696" y="5733256"/>
            <a:ext cx="216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de La Palmyre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91580" y="4248329"/>
            <a:ext cx="155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de Royan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Printemps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Alsace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935908" cy="175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25144"/>
            <a:ext cx="8146598" cy="14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77" y="2084107"/>
            <a:ext cx="3489201" cy="217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5536" y="3429000"/>
            <a:ext cx="224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d’</a:t>
            </a:r>
            <a:r>
              <a:rPr lang="fr-FR" b="1" dirty="0" err="1" smtClean="0">
                <a:solidFill>
                  <a:srgbClr val="FF0000"/>
                </a:solidFill>
              </a:rPr>
              <a:t>Ammerschwihr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35844" y="1516142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Golf des bouleaux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7" y="4239185"/>
            <a:ext cx="232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Alsace golf links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Automne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2510" y="1844824"/>
            <a:ext cx="5688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b="1" dirty="0">
                <a:solidFill>
                  <a:srgbClr val="002060"/>
                </a:solidFill>
              </a:rPr>
              <a:t>du </a:t>
            </a:r>
            <a:r>
              <a:rPr lang="fr-FR" sz="3600" b="1" dirty="0" smtClean="0">
                <a:solidFill>
                  <a:srgbClr val="002060"/>
                </a:solidFill>
              </a:rPr>
              <a:t>5 </a:t>
            </a:r>
            <a:r>
              <a:rPr lang="fr-FR" sz="3600" b="1" dirty="0">
                <a:solidFill>
                  <a:srgbClr val="002060"/>
                </a:solidFill>
              </a:rPr>
              <a:t>au </a:t>
            </a:r>
            <a:r>
              <a:rPr lang="fr-FR" sz="3600" b="1" dirty="0" smtClean="0">
                <a:solidFill>
                  <a:srgbClr val="002060"/>
                </a:solidFill>
              </a:rPr>
              <a:t>10 octobre2015</a:t>
            </a:r>
          </a:p>
          <a:p>
            <a:pPr lvl="0"/>
            <a:endParaRPr lang="fr-FR" sz="3600" b="1" dirty="0">
              <a:solidFill>
                <a:srgbClr val="002060"/>
              </a:solidFill>
            </a:endParaRPr>
          </a:p>
          <a:p>
            <a:pPr lvl="0"/>
            <a:r>
              <a:rPr lang="fr-FR" sz="3600" b="1" dirty="0">
                <a:solidFill>
                  <a:srgbClr val="002060"/>
                </a:solidFill>
              </a:rPr>
              <a:t>20 golfeurs </a:t>
            </a:r>
            <a:r>
              <a:rPr lang="fr-FR" sz="3600" b="1" dirty="0" smtClean="0">
                <a:solidFill>
                  <a:srgbClr val="002060"/>
                </a:solidFill>
              </a:rPr>
              <a:t>maxi</a:t>
            </a:r>
          </a:p>
          <a:p>
            <a:pPr lvl="0"/>
            <a:r>
              <a:rPr lang="fr-FR" sz="3600" b="1" dirty="0" smtClean="0">
                <a:solidFill>
                  <a:srgbClr val="002060"/>
                </a:solidFill>
              </a:rPr>
              <a:t>Index </a:t>
            </a:r>
            <a:r>
              <a:rPr lang="fr-FR" sz="3600" b="1" dirty="0">
                <a:solidFill>
                  <a:srgbClr val="002060"/>
                </a:solidFill>
              </a:rPr>
              <a:t>&lt; </a:t>
            </a:r>
            <a:r>
              <a:rPr lang="fr-FR" sz="3600" b="1" dirty="0" smtClean="0">
                <a:solidFill>
                  <a:srgbClr val="002060"/>
                </a:solidFill>
              </a:rPr>
              <a:t>36</a:t>
            </a:r>
          </a:p>
          <a:p>
            <a:pPr lvl="0"/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91935" y="5112313"/>
            <a:ext cx="837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Plusieurs options en cours d’étude et négociation …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Automne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Turquie – Antalya/</a:t>
            </a:r>
            <a:r>
              <a:rPr lang="fr-FR" b="1" dirty="0" err="1" smtClean="0">
                <a:solidFill>
                  <a:srgbClr val="002060"/>
                </a:solidFill>
              </a:rPr>
              <a:t>Belek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4" y="1548885"/>
            <a:ext cx="3055243" cy="169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46" y="1484784"/>
            <a:ext cx="3590032" cy="242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400877" y="154687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PGA Sultan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2798" y="3240439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The </a:t>
            </a:r>
            <a:r>
              <a:rPr lang="fr-FR" sz="2400" b="1" dirty="0" err="1" smtClean="0">
                <a:solidFill>
                  <a:srgbClr val="FF0000"/>
                </a:solidFill>
              </a:rPr>
              <a:t>Pasha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4" y="3908055"/>
            <a:ext cx="3615308" cy="189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9512" y="5775647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Montgomerie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Maxx</a:t>
            </a:r>
            <a:r>
              <a:rPr lang="fr-FR" sz="2400" b="1" dirty="0" smtClean="0">
                <a:solidFill>
                  <a:srgbClr val="FF0000"/>
                </a:solidFill>
              </a:rPr>
              <a:t> Royal Golf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985243"/>
            <a:ext cx="4043164" cy="18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629586" y="5867980"/>
            <a:ext cx="2358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Carya Golf Club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Automne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Espagne – Costa Brava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4373"/>
            <a:ext cx="4531145" cy="196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79603"/>
            <a:ext cx="3624064" cy="15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51725"/>
            <a:ext cx="4948981" cy="202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339752" y="357301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Empordà</a:t>
            </a:r>
            <a:r>
              <a:rPr lang="fr-FR" sz="2400" b="1" dirty="0" smtClean="0">
                <a:solidFill>
                  <a:srgbClr val="FF0000"/>
                </a:solidFill>
              </a:rPr>
              <a:t> Golf </a:t>
            </a:r>
            <a:r>
              <a:rPr lang="fr-FR" sz="2400" b="1" dirty="0" err="1" smtClean="0">
                <a:solidFill>
                  <a:srgbClr val="FF0000"/>
                </a:solidFill>
              </a:rPr>
              <a:t>Resort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12367" y="156849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Parcours Forest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48598" y="2205324"/>
            <a:ext cx="179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Parcours Links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51848" y="518553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Golf </a:t>
            </a:r>
            <a:r>
              <a:rPr lang="fr-FR" sz="2400" b="1" dirty="0" err="1" smtClean="0">
                <a:solidFill>
                  <a:srgbClr val="FF0000"/>
                </a:solidFill>
              </a:rPr>
              <a:t>Platja</a:t>
            </a:r>
            <a:r>
              <a:rPr lang="fr-FR" sz="2400" b="1" dirty="0" smtClean="0">
                <a:solidFill>
                  <a:srgbClr val="FF0000"/>
                </a:solidFill>
              </a:rPr>
              <a:t> de Pals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Voyage Automne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LAGARIGUE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Portugal – Porto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7" y="1484784"/>
            <a:ext cx="3487223" cy="142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74108"/>
            <a:ext cx="3600400" cy="145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5536" y="286339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Aroeira</a:t>
            </a:r>
            <a:r>
              <a:rPr lang="fr-FR" sz="2400" b="1" dirty="0" smtClean="0">
                <a:solidFill>
                  <a:srgbClr val="FF0000"/>
                </a:solidFill>
              </a:rPr>
              <a:t> I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88224" y="2876010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Aroeira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II</a:t>
            </a:r>
            <a:endParaRPr lang="fr-FR" sz="2400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7" y="3429000"/>
            <a:ext cx="4351319" cy="145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30381" y="360870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Quinta</a:t>
            </a:r>
            <a:r>
              <a:rPr lang="fr-FR" sz="2400" b="1" dirty="0" smtClean="0">
                <a:solidFill>
                  <a:srgbClr val="FF0000"/>
                </a:solidFill>
              </a:rPr>
              <a:t> do </a:t>
            </a:r>
            <a:r>
              <a:rPr lang="fr-FR" sz="2400" b="1" dirty="0" err="1" smtClean="0">
                <a:solidFill>
                  <a:srgbClr val="FF0000"/>
                </a:solidFill>
              </a:rPr>
              <a:t>Peru</a:t>
            </a:r>
            <a:r>
              <a:rPr lang="fr-FR" sz="2400" b="1" dirty="0" smtClean="0">
                <a:solidFill>
                  <a:srgbClr val="FF0000"/>
                </a:solidFill>
              </a:rPr>
              <a:t> Golf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73" y="4993201"/>
            <a:ext cx="2844232" cy="145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993199"/>
            <a:ext cx="3176880" cy="1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82182" y="543669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Ribagolfe</a:t>
            </a:r>
            <a:r>
              <a:rPr lang="fr-FR" sz="2400" b="1" dirty="0" smtClean="0">
                <a:solidFill>
                  <a:srgbClr val="FF0000"/>
                </a:solidFill>
              </a:rPr>
              <a:t> I et II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MatchPlay</a:t>
            </a:r>
            <a:r>
              <a:rPr lang="fr-FR" b="1" dirty="0" smtClean="0">
                <a:solidFill>
                  <a:srgbClr val="FF0000"/>
                </a:solidFill>
              </a:rPr>
              <a:t>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S. GRUNWALD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616" y="1484784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/>
              <a:t>Calcul des coups rendus : </a:t>
            </a:r>
            <a:r>
              <a:rPr lang="fr-FR" sz="2400" b="1" dirty="0" smtClean="0">
                <a:solidFill>
                  <a:srgbClr val="FF0000"/>
                </a:solidFill>
              </a:rPr>
              <a:t>les </a:t>
            </a:r>
            <a:r>
              <a:rPr lang="fr-FR" sz="2400" b="1" dirty="0">
                <a:solidFill>
                  <a:srgbClr val="FF0000"/>
                </a:solidFill>
              </a:rPr>
              <a:t>coups rendus seront les ¾ de la différence des handicaps de jeu </a:t>
            </a:r>
            <a:r>
              <a:rPr lang="fr-FR" sz="2400" b="1" dirty="0"/>
              <a:t>(i.e. tenant compte du par du </a:t>
            </a:r>
            <a:r>
              <a:rPr lang="fr-FR" sz="2400" b="1" dirty="0" smtClean="0"/>
              <a:t>parcours</a:t>
            </a:r>
            <a:r>
              <a:rPr lang="fr-FR" sz="2400" b="1" dirty="0"/>
              <a:t>, des </a:t>
            </a:r>
            <a:r>
              <a:rPr lang="fr-FR" sz="2400" b="1" dirty="0" err="1"/>
              <a:t>slopes</a:t>
            </a:r>
            <a:r>
              <a:rPr lang="fr-FR" sz="2400" b="1" dirty="0"/>
              <a:t> et des SSS en fonction des marques de départs). </a:t>
            </a:r>
          </a:p>
        </p:txBody>
      </p:sp>
    </p:spTree>
    <p:extLst>
      <p:ext uri="{BB962C8B-B14F-4D97-AF65-F5344CB8AC3E}">
        <p14:creationId xmlns:p14="http://schemas.microsoft.com/office/powerpoint/2010/main" val="29311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MatchPlay</a:t>
            </a:r>
            <a:r>
              <a:rPr lang="fr-FR" b="1" dirty="0" smtClean="0">
                <a:solidFill>
                  <a:srgbClr val="FF0000"/>
                </a:solidFill>
              </a:rPr>
              <a:t>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S. GRUNWALD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616" y="1484784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/>
              <a:t>Calcul des coups rendus : </a:t>
            </a:r>
            <a:r>
              <a:rPr lang="fr-FR" sz="2400" b="1" dirty="0" smtClean="0">
                <a:solidFill>
                  <a:srgbClr val="FF0000"/>
                </a:solidFill>
              </a:rPr>
              <a:t>les </a:t>
            </a:r>
            <a:r>
              <a:rPr lang="fr-FR" sz="2400" b="1" dirty="0">
                <a:solidFill>
                  <a:srgbClr val="FF0000"/>
                </a:solidFill>
              </a:rPr>
              <a:t>coups rendus seront les ¾ de la différence des handicaps de jeu </a:t>
            </a:r>
            <a:r>
              <a:rPr lang="fr-FR" sz="2400" b="1" dirty="0"/>
              <a:t>(i.e. tenant compte du par du </a:t>
            </a:r>
            <a:r>
              <a:rPr lang="fr-FR" sz="2400" b="1" dirty="0" smtClean="0"/>
              <a:t>parcours</a:t>
            </a:r>
            <a:r>
              <a:rPr lang="fr-FR" sz="2400" b="1" dirty="0"/>
              <a:t>, des </a:t>
            </a:r>
            <a:r>
              <a:rPr lang="fr-FR" sz="2400" b="1" dirty="0" err="1"/>
              <a:t>slopes</a:t>
            </a:r>
            <a:r>
              <a:rPr lang="fr-FR" sz="2400" b="1" dirty="0"/>
              <a:t> et des SSS en fonction des marques de départs).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15616" y="3190324"/>
            <a:ext cx="72729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La liste des golfs sur lesquels seront jouées les rencontres est exhaustive </a:t>
            </a:r>
            <a:r>
              <a:rPr lang="fr-FR" sz="2400" b="1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/>
              <a:t>Villennes</a:t>
            </a:r>
            <a:endParaRPr lang="fr-FR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/>
              <a:t>National « Aigle 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/>
              <a:t>St. Marc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/>
              <a:t>Forges les Bains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/>
              <a:t>Guerville</a:t>
            </a:r>
          </a:p>
          <a:p>
            <a:r>
              <a:rPr lang="fr-FR" sz="2400" b="1" dirty="0" smtClean="0"/>
              <a:t>                                                … sauf accord des joueurs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65466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Grand Prix  GOLF TEE TIME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504056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19 et 20 juin 2015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1518" y="1544760"/>
            <a:ext cx="86767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Création du Grand Prix de Golf Tee Time sur deux tours de 18 trous</a:t>
            </a:r>
          </a:p>
          <a:p>
            <a:r>
              <a:rPr lang="fr-FR" sz="2400" b="1" dirty="0" smtClean="0"/>
              <a:t>               Regroupé avec la fête de l’été au</a:t>
            </a:r>
            <a:r>
              <a:rPr lang="fr-FR" sz="2400" dirty="0" smtClean="0"/>
              <a:t> </a:t>
            </a:r>
            <a:r>
              <a:rPr lang="fr-FR" sz="2400" b="1" dirty="0">
                <a:solidFill>
                  <a:srgbClr val="FF0000"/>
                </a:solidFill>
              </a:rPr>
              <a:t>golf de Saint Marc</a:t>
            </a:r>
          </a:p>
          <a:p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755576" y="2564904"/>
            <a:ext cx="76232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</a:rPr>
              <a:t>Vendredi 19/6</a:t>
            </a:r>
            <a:r>
              <a:rPr lang="fr-FR" sz="2400" b="1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002060"/>
                </a:solidFill>
              </a:rPr>
              <a:t>1</a:t>
            </a:r>
            <a:r>
              <a:rPr lang="fr-FR" sz="2400" b="1" baseline="30000" dirty="0" smtClean="0">
                <a:solidFill>
                  <a:srgbClr val="002060"/>
                </a:solidFill>
              </a:rPr>
              <a:t>er</a:t>
            </a:r>
            <a:r>
              <a:rPr lang="fr-FR" sz="2400" b="1" dirty="0" smtClean="0">
                <a:solidFill>
                  <a:srgbClr val="002060"/>
                </a:solidFill>
              </a:rPr>
              <a:t> tour </a:t>
            </a:r>
            <a:r>
              <a:rPr lang="fr-FR" sz="2400" dirty="0" smtClean="0"/>
              <a:t>: calcul net + brut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002060"/>
                </a:solidFill>
              </a:rPr>
              <a:t>Dîner</a:t>
            </a:r>
            <a:r>
              <a:rPr lang="fr-FR" sz="2400" dirty="0" smtClean="0"/>
              <a:t> avec promulgation des 16 joueurs passant le </a:t>
            </a:r>
            <a:r>
              <a:rPr lang="fr-FR" sz="2400" dirty="0" err="1" smtClean="0"/>
              <a:t>cut</a:t>
            </a:r>
            <a:endParaRPr lang="fr-FR" sz="2400" dirty="0" smtClean="0"/>
          </a:p>
          <a:p>
            <a:pPr lvl="1"/>
            <a:endParaRPr lang="fr-FR" sz="2400" dirty="0" smtClean="0"/>
          </a:p>
          <a:p>
            <a:r>
              <a:rPr lang="fr-FR" sz="2400" b="1" u="sng" dirty="0" smtClean="0">
                <a:solidFill>
                  <a:srgbClr val="FF0000"/>
                </a:solidFill>
              </a:rPr>
              <a:t>Samedi 20/6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002060"/>
                </a:solidFill>
              </a:rPr>
              <a:t>2</a:t>
            </a:r>
            <a:r>
              <a:rPr lang="fr-FR" sz="2400" b="1" baseline="30000" dirty="0" smtClean="0">
                <a:solidFill>
                  <a:srgbClr val="002060"/>
                </a:solidFill>
              </a:rPr>
              <a:t>ème</a:t>
            </a:r>
            <a:r>
              <a:rPr lang="fr-FR" sz="2400" b="1" dirty="0" smtClean="0">
                <a:solidFill>
                  <a:srgbClr val="002060"/>
                </a:solidFill>
              </a:rPr>
              <a:t> tour </a:t>
            </a:r>
            <a:r>
              <a:rPr lang="fr-FR" sz="2400" dirty="0" smtClean="0"/>
              <a:t>(16 joueurs)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Classement final calcul </a:t>
            </a:r>
            <a:r>
              <a:rPr lang="fr-FR" sz="2400" b="1" dirty="0" smtClean="0">
                <a:solidFill>
                  <a:srgbClr val="002060"/>
                </a:solidFill>
              </a:rPr>
              <a:t>net + brut des deux tours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</a:rPr>
              <a:t>R</a:t>
            </a:r>
            <a:r>
              <a:rPr lang="fr-FR" sz="2400" b="1" dirty="0" smtClean="0">
                <a:solidFill>
                  <a:srgbClr val="002060"/>
                </a:solidFill>
              </a:rPr>
              <a:t>emise des prix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9779" y="5638800"/>
            <a:ext cx="7908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50% du green-</a:t>
            </a:r>
            <a:r>
              <a:rPr lang="fr-FR" sz="2000" b="1" dirty="0" err="1" smtClean="0">
                <a:solidFill>
                  <a:srgbClr val="FF0000"/>
                </a:solidFill>
              </a:rPr>
              <a:t>fee</a:t>
            </a:r>
            <a:r>
              <a:rPr lang="fr-FR" sz="2000" b="1" dirty="0" smtClean="0">
                <a:solidFill>
                  <a:srgbClr val="FF0000"/>
                </a:solidFill>
              </a:rPr>
              <a:t> du second tour seront pris en charge par Golf Tee Time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Compétitions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1714077"/>
            <a:ext cx="856202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Pour 2015 nous avons un programme ambitieux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200" b="1" dirty="0" smtClean="0"/>
              <a:t>CIDFA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200" b="1" dirty="0" smtClean="0"/>
              <a:t>Renault </a:t>
            </a:r>
            <a:r>
              <a:rPr lang="fr-FR" sz="3200" b="1" dirty="0" err="1" smtClean="0"/>
              <a:t>Flins</a:t>
            </a:r>
            <a:r>
              <a:rPr lang="fr-FR" sz="3200" b="1" dirty="0" smtClean="0"/>
              <a:t> Senior Tour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200" b="1" dirty="0" smtClean="0"/>
              <a:t>La Chouette</a:t>
            </a:r>
          </a:p>
          <a:p>
            <a:endParaRPr lang="fr-FR" sz="2400" b="1" dirty="0" smtClean="0"/>
          </a:p>
          <a:p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   </a:t>
            </a:r>
            <a:r>
              <a:rPr lang="fr-FR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         </a:t>
            </a:r>
            <a:r>
              <a:rPr lang="fr-FR" sz="4000" b="1" dirty="0" smtClean="0">
                <a:solidFill>
                  <a:srgbClr val="FF0000"/>
                </a:solidFill>
              </a:rPr>
              <a:t>il faut plus de joueurs potentiels  </a:t>
            </a:r>
          </a:p>
          <a:p>
            <a:endParaRPr lang="fr-FR" sz="4000" b="1" dirty="0" smtClean="0">
              <a:solidFill>
                <a:srgbClr val="FF0000"/>
              </a:solidFill>
            </a:endParaRPr>
          </a:p>
          <a:p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33600"/>
            <a:ext cx="304285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Temps de jeu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39952" y="2348880"/>
            <a:ext cx="42383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Un joueur qui prend </a:t>
            </a:r>
            <a:r>
              <a:rPr lang="fr-FR" sz="3200" b="1" dirty="0" smtClean="0">
                <a:solidFill>
                  <a:srgbClr val="FF0000"/>
                </a:solidFill>
              </a:rPr>
              <a:t>10’’ de plus que les autres</a:t>
            </a:r>
            <a:r>
              <a:rPr lang="fr-FR" sz="2800" b="1" dirty="0" smtClean="0">
                <a:solidFill>
                  <a:srgbClr val="002060"/>
                </a:solidFill>
              </a:rPr>
              <a:t> par coup, génère un </a:t>
            </a:r>
            <a:r>
              <a:rPr lang="fr-FR" sz="3200" b="1" dirty="0" smtClean="0">
                <a:solidFill>
                  <a:srgbClr val="FF0000"/>
                </a:solidFill>
              </a:rPr>
              <a:t>retard de ¼ d’heure environ</a:t>
            </a:r>
            <a:r>
              <a:rPr lang="fr-FR" sz="32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(pour 100 coups)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Compétitions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7624" y="1333411"/>
            <a:ext cx="5886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CIDFA</a:t>
            </a:r>
            <a:r>
              <a:rPr lang="fr-FR" dirty="0" smtClean="0"/>
              <a:t> </a:t>
            </a:r>
            <a:r>
              <a:rPr lang="fr-FR" sz="2800" b="1" dirty="0">
                <a:solidFill>
                  <a:srgbClr val="FF0000"/>
                </a:solidFill>
              </a:rPr>
              <a:t>Challenge et Coupe</a:t>
            </a:r>
            <a:endParaRPr lang="fr-FR" sz="2800" dirty="0" smtClean="0"/>
          </a:p>
          <a:p>
            <a:r>
              <a:rPr lang="fr-FR" dirty="0" smtClean="0"/>
              <a:t>7 associations (AAEM/ BCBG/BDS/CGJJ/Golf Yvette/GTT/ESR)</a:t>
            </a:r>
          </a:p>
          <a:p>
            <a:r>
              <a:rPr lang="fr-FR" dirty="0"/>
              <a:t>1</a:t>
            </a:r>
            <a:r>
              <a:rPr lang="fr-FR" dirty="0" smtClean="0"/>
              <a:t> poule</a:t>
            </a:r>
          </a:p>
          <a:p>
            <a:r>
              <a:rPr lang="fr-FR" dirty="0" smtClean="0"/>
              <a:t>Non enregistré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38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Compétitions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7624" y="1333411"/>
            <a:ext cx="5886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CIDFA</a:t>
            </a:r>
            <a:r>
              <a:rPr lang="fr-FR" dirty="0" smtClean="0"/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Challenge et Coupe</a:t>
            </a:r>
          </a:p>
          <a:p>
            <a:r>
              <a:rPr lang="fr-FR" dirty="0" smtClean="0"/>
              <a:t>7 associations (AAEM/ BCBG/BDS/CGJJ/Golf Yvette/GTT/ESR)</a:t>
            </a:r>
          </a:p>
          <a:p>
            <a:r>
              <a:rPr lang="fr-FR" dirty="0"/>
              <a:t>1</a:t>
            </a:r>
            <a:r>
              <a:rPr lang="fr-FR" dirty="0" smtClean="0"/>
              <a:t> poule</a:t>
            </a:r>
          </a:p>
          <a:p>
            <a:r>
              <a:rPr lang="fr-FR" dirty="0" smtClean="0"/>
              <a:t>Non enregistré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687628"/>
            <a:ext cx="7265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Renault </a:t>
            </a:r>
            <a:r>
              <a:rPr lang="fr-FR" sz="3600" b="1" dirty="0" err="1" smtClean="0">
                <a:solidFill>
                  <a:srgbClr val="FF0000"/>
                </a:solidFill>
              </a:rPr>
              <a:t>Flins</a:t>
            </a:r>
            <a:r>
              <a:rPr lang="fr-FR" sz="3600" b="1" dirty="0" smtClean="0">
                <a:solidFill>
                  <a:srgbClr val="FF0000"/>
                </a:solidFill>
              </a:rPr>
              <a:t> Senior Tour (RFST)</a:t>
            </a:r>
          </a:p>
          <a:p>
            <a:r>
              <a:rPr lang="fr-FR" dirty="0"/>
              <a:t>7</a:t>
            </a:r>
            <a:r>
              <a:rPr lang="fr-FR" dirty="0" smtClean="0"/>
              <a:t> associations (BDS, </a:t>
            </a:r>
            <a:r>
              <a:rPr lang="fr-FR" dirty="0" err="1" smtClean="0"/>
              <a:t>Gazélec</a:t>
            </a:r>
            <a:r>
              <a:rPr lang="fr-FR" dirty="0" smtClean="0"/>
              <a:t>, Maule, Matra, GTT, Le Tremblay, Renault </a:t>
            </a:r>
            <a:r>
              <a:rPr lang="fr-FR" dirty="0" err="1" smtClean="0"/>
              <a:t>Flins</a:t>
            </a:r>
            <a:r>
              <a:rPr lang="fr-FR" dirty="0" smtClean="0"/>
              <a:t>)</a:t>
            </a:r>
          </a:p>
          <a:p>
            <a:r>
              <a:rPr lang="fr-FR" dirty="0" smtClean="0"/>
              <a:t>10 joueurs  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 5 meilleures cartes en net et en brut prises en compte</a:t>
            </a:r>
          </a:p>
        </p:txBody>
      </p:sp>
    </p:spTree>
    <p:extLst>
      <p:ext uri="{BB962C8B-B14F-4D97-AF65-F5344CB8AC3E}">
        <p14:creationId xmlns:p14="http://schemas.microsoft.com/office/powerpoint/2010/main" val="23363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Compétitions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7624" y="1333411"/>
            <a:ext cx="5886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CIDFA</a:t>
            </a:r>
            <a:r>
              <a:rPr lang="fr-FR" dirty="0" smtClean="0"/>
              <a:t> </a:t>
            </a:r>
            <a:r>
              <a:rPr lang="fr-FR" sz="2800" b="1" dirty="0">
                <a:solidFill>
                  <a:srgbClr val="FF0000"/>
                </a:solidFill>
              </a:rPr>
              <a:t>Challenge et Coupe</a:t>
            </a:r>
            <a:endParaRPr lang="fr-FR" sz="2800" dirty="0" smtClean="0"/>
          </a:p>
          <a:p>
            <a:r>
              <a:rPr lang="fr-FR" dirty="0" smtClean="0"/>
              <a:t>7 associations (AAEM/ BCBG/BDS/CGJJ/Golf Yvette/GTT/ESR)</a:t>
            </a:r>
          </a:p>
          <a:p>
            <a:r>
              <a:rPr lang="fr-FR" dirty="0"/>
              <a:t>1</a:t>
            </a:r>
            <a:r>
              <a:rPr lang="fr-FR" dirty="0" smtClean="0"/>
              <a:t> poule</a:t>
            </a:r>
          </a:p>
          <a:p>
            <a:r>
              <a:rPr lang="fr-FR" dirty="0" smtClean="0"/>
              <a:t>Non enregistré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11578" y="3875375"/>
            <a:ext cx="3838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La Chouette </a:t>
            </a:r>
          </a:p>
          <a:p>
            <a:r>
              <a:rPr lang="fr-FR" dirty="0" smtClean="0"/>
              <a:t>3 associations (AAEM/Golf Yvette/GTT)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687628"/>
            <a:ext cx="7265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Renault </a:t>
            </a:r>
            <a:r>
              <a:rPr lang="fr-FR" sz="3600" b="1" dirty="0" err="1" smtClean="0">
                <a:solidFill>
                  <a:srgbClr val="FF0000"/>
                </a:solidFill>
              </a:rPr>
              <a:t>Flins</a:t>
            </a:r>
            <a:r>
              <a:rPr lang="fr-FR" sz="3600" b="1" dirty="0" smtClean="0">
                <a:solidFill>
                  <a:srgbClr val="FF0000"/>
                </a:solidFill>
              </a:rPr>
              <a:t> Senior Tour (RFST)</a:t>
            </a:r>
          </a:p>
          <a:p>
            <a:r>
              <a:rPr lang="fr-FR" dirty="0"/>
              <a:t>7 associations (BDS, </a:t>
            </a:r>
            <a:r>
              <a:rPr lang="fr-FR" dirty="0" err="1"/>
              <a:t>Gazélec</a:t>
            </a:r>
            <a:r>
              <a:rPr lang="fr-FR" dirty="0"/>
              <a:t>, Maule, Matra, GTT, Le Tremblay, Renault </a:t>
            </a:r>
            <a:r>
              <a:rPr lang="fr-FR" dirty="0" err="1"/>
              <a:t>Flins</a:t>
            </a:r>
            <a:r>
              <a:rPr lang="fr-FR" dirty="0"/>
              <a:t>)</a:t>
            </a:r>
          </a:p>
          <a:p>
            <a:r>
              <a:rPr lang="fr-FR" dirty="0"/>
              <a:t>10 joueurs  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 5 meilleures cartes en net et en brut prises en compte</a:t>
            </a:r>
          </a:p>
        </p:txBody>
      </p:sp>
    </p:spTree>
    <p:extLst>
      <p:ext uri="{BB962C8B-B14F-4D97-AF65-F5344CB8AC3E}">
        <p14:creationId xmlns:p14="http://schemas.microsoft.com/office/powerpoint/2010/main" val="8977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Compétitions 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27584" y="1333410"/>
            <a:ext cx="733034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sz="2800" b="1" dirty="0">
              <a:solidFill>
                <a:srgbClr val="FF0000"/>
              </a:solidFill>
            </a:endParaRPr>
          </a:p>
          <a:p>
            <a:r>
              <a:rPr lang="fr-FR" sz="2400" b="1" dirty="0" smtClean="0"/>
              <a:t>Pour l’image de « Golf Tee Time »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     </a:t>
            </a:r>
            <a:r>
              <a:rPr lang="fr-FR" sz="2800" b="1" dirty="0" smtClean="0">
                <a:solidFill>
                  <a:srgbClr val="FF0000"/>
                </a:solidFill>
              </a:rPr>
              <a:t>le port du polo et/ou du pull GTT est imposé</a:t>
            </a:r>
          </a:p>
          <a:p>
            <a:endParaRPr lang="fr-FR" sz="2800" b="1" dirty="0">
              <a:solidFill>
                <a:srgbClr val="FF0000"/>
              </a:solidFill>
            </a:endParaRPr>
          </a:p>
          <a:p>
            <a:r>
              <a:rPr lang="fr-FR" sz="2400" b="1" dirty="0" smtClean="0"/>
              <a:t>Pour chaque match gagné (simple ou double)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      5€ reversé au joueur </a:t>
            </a:r>
            <a:r>
              <a:rPr lang="fr-FR" sz="2400" b="1" dirty="0" smtClean="0">
                <a:solidFill>
                  <a:srgbClr val="FF0000"/>
                </a:solidFill>
              </a:rPr>
              <a:t>à hauteur du prix du  polo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Cours de perfectionnement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0195" y="1124744"/>
            <a:ext cx="7875618" cy="7355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		        au</a:t>
            </a:r>
            <a:r>
              <a:rPr lang="fr-FR" dirty="0" smtClean="0"/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Golf National</a:t>
            </a:r>
          </a:p>
          <a:p>
            <a:endParaRPr lang="fr-FR" dirty="0"/>
          </a:p>
          <a:p>
            <a:r>
              <a:rPr lang="fr-FR" sz="2800" b="1" dirty="0" smtClean="0">
                <a:solidFill>
                  <a:srgbClr val="FF0000"/>
                </a:solidFill>
              </a:rPr>
              <a:t>4 groupes de 6 golfeurs </a:t>
            </a:r>
            <a:r>
              <a:rPr lang="fr-FR" sz="2800" b="1" dirty="0" smtClean="0">
                <a:solidFill>
                  <a:srgbClr val="002060"/>
                </a:solidFill>
              </a:rPr>
              <a:t>le jeudi matin avec 2 pros</a:t>
            </a:r>
          </a:p>
          <a:p>
            <a:r>
              <a:rPr lang="fr-FR" dirty="0"/>
              <a:t>	</a:t>
            </a:r>
            <a:r>
              <a:rPr lang="fr-FR" sz="2400" dirty="0" smtClean="0"/>
              <a:t>2 groupes de 9:00 à 11:00 et 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2 groupes de 11:00 à 13:00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                                             </a:t>
            </a:r>
            <a:r>
              <a:rPr lang="fr-FR" sz="2800" b="1" dirty="0" smtClean="0">
                <a:solidFill>
                  <a:srgbClr val="FF0000"/>
                </a:solidFill>
              </a:rPr>
              <a:t>les 5, 12, 19 mars et 2 avril</a:t>
            </a:r>
          </a:p>
          <a:p>
            <a:endParaRPr lang="fr-FR" sz="2800" b="1" dirty="0" smtClean="0">
              <a:solidFill>
                <a:srgbClr val="FF0000"/>
              </a:solidFill>
            </a:endParaRPr>
          </a:p>
          <a:p>
            <a:r>
              <a:rPr lang="fr-FR" sz="2800" b="1" dirty="0" smtClean="0">
                <a:solidFill>
                  <a:srgbClr val="FF0000"/>
                </a:solidFill>
              </a:rPr>
              <a:t>1 groupe de 6 golfeurs </a:t>
            </a:r>
            <a:r>
              <a:rPr lang="fr-FR" sz="2800" b="1" dirty="0" smtClean="0">
                <a:solidFill>
                  <a:srgbClr val="002060"/>
                </a:solidFill>
              </a:rPr>
              <a:t>le vendredi à 9:00 ou à 11:00</a:t>
            </a:r>
          </a:p>
          <a:p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                                          </a:t>
            </a:r>
            <a:r>
              <a:rPr lang="fr-FR" sz="2800" b="1" dirty="0" smtClean="0">
                <a:solidFill>
                  <a:srgbClr val="FF0000"/>
                </a:solidFill>
              </a:rPr>
              <a:t>les 6, 13, 20 mars et 3 avril</a:t>
            </a:r>
            <a:endParaRPr lang="fr-FR" sz="2800" b="1" dirty="0">
              <a:solidFill>
                <a:srgbClr val="FF0000"/>
              </a:solidFill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r>
              <a:rPr lang="fr-FR" sz="2800" b="1" dirty="0" smtClean="0">
                <a:solidFill>
                  <a:srgbClr val="002060"/>
                </a:solidFill>
              </a:rPr>
              <a:t>              pour 4 séances de 2 heures chacune</a:t>
            </a:r>
          </a:p>
          <a:p>
            <a:endParaRPr lang="fr-FR" dirty="0" smtClean="0"/>
          </a:p>
          <a:p>
            <a:endParaRPr lang="fr-FR" sz="3200" b="1" dirty="0" smtClean="0">
              <a:solidFill>
                <a:srgbClr val="FF0000"/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è"/>
            </a:pPr>
            <a:endParaRPr lang="fr-FR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è"/>
            </a:pPr>
            <a:endParaRPr lang="fr-FR" sz="3200" b="1" dirty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è"/>
            </a:pPr>
            <a:endParaRPr lang="fr-FR" sz="32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2" descr="C:\Users\André\Documents\DOSSIERS PERSONNELS\GOLF TEE TIME\UTILES\Images\Swing go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25" y="5636532"/>
            <a:ext cx="3268980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Cours de perfectionnement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SEEMULLER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62663" y="1124744"/>
            <a:ext cx="7368492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		 au</a:t>
            </a:r>
            <a:r>
              <a:rPr lang="fr-FR" dirty="0" smtClean="0"/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Golf National</a:t>
            </a:r>
          </a:p>
          <a:p>
            <a:endParaRPr lang="fr-FR" dirty="0" smtClean="0"/>
          </a:p>
          <a:p>
            <a:r>
              <a:rPr lang="fr-FR" dirty="0" smtClean="0">
                <a:sym typeface="Wingdings" panose="05000000000000000000" pitchFamily="2" charset="2"/>
              </a:rPr>
              <a:t> soit </a:t>
            </a:r>
            <a:r>
              <a:rPr lang="fr-FR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8 heures de cours  </a:t>
            </a:r>
            <a:r>
              <a:rPr lang="fr-FR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en 4 x 2 heures</a:t>
            </a:r>
            <a:endParaRPr lang="fr-FR" sz="2400" b="1" dirty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s</a:t>
            </a:r>
            <a:r>
              <a:rPr lang="fr-FR" dirty="0" smtClean="0"/>
              <a:t>oit </a:t>
            </a:r>
            <a:r>
              <a:rPr lang="fr-FR" sz="3200" b="1" dirty="0" smtClean="0">
                <a:solidFill>
                  <a:srgbClr val="FF0000"/>
                </a:solidFill>
              </a:rPr>
              <a:t>possibilité de prendre 30 golfeurs</a:t>
            </a:r>
          </a:p>
          <a:p>
            <a:pPr marL="285750" indent="-285750">
              <a:buFont typeface="Wingdings"/>
              <a:buChar char="è"/>
            </a:pPr>
            <a:endParaRPr lang="fr-FR" sz="3200" b="1" dirty="0">
              <a:solidFill>
                <a:srgbClr val="FF0000"/>
              </a:solidFill>
            </a:endParaRPr>
          </a:p>
          <a:p>
            <a:pPr marL="1200150" lvl="6" indent="-285750">
              <a:buFont typeface="Wingdings"/>
              <a:buChar char="è"/>
            </a:pPr>
            <a:r>
              <a:rPr lang="fr-FR" sz="3200" b="1" dirty="0">
                <a:solidFill>
                  <a:srgbClr val="FF0000"/>
                </a:solidFill>
              </a:rPr>
              <a:t>Pour </a:t>
            </a:r>
            <a:r>
              <a:rPr lang="fr-FR" sz="3200" b="1" dirty="0" smtClean="0">
                <a:solidFill>
                  <a:srgbClr val="FF0000"/>
                </a:solidFill>
              </a:rPr>
              <a:t>122 </a:t>
            </a:r>
            <a:r>
              <a:rPr lang="fr-FR" sz="3200" b="1" dirty="0">
                <a:solidFill>
                  <a:srgbClr val="FF0000"/>
                </a:solidFill>
              </a:rPr>
              <a:t>€ par </a:t>
            </a:r>
            <a:r>
              <a:rPr lang="fr-FR" sz="3200" b="1" dirty="0" smtClean="0">
                <a:solidFill>
                  <a:srgbClr val="FF0000"/>
                </a:solidFill>
              </a:rPr>
              <a:t>personne*</a:t>
            </a:r>
            <a:endParaRPr lang="fr-FR" sz="3200" b="1" dirty="0">
              <a:solidFill>
                <a:srgbClr val="FF0000"/>
              </a:solidFill>
            </a:endParaRPr>
          </a:p>
          <a:p>
            <a:endParaRPr lang="fr-FR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è"/>
            </a:pPr>
            <a:r>
              <a:rPr lang="fr-FR" sz="3200" b="1" dirty="0" smtClean="0">
                <a:solidFill>
                  <a:srgbClr val="002060"/>
                </a:solidFill>
              </a:rPr>
              <a:t>Inscription sur le site avant le 15 janvier</a:t>
            </a:r>
            <a:endParaRPr lang="fr-FR" sz="3200" b="1" dirty="0">
              <a:solidFill>
                <a:srgbClr val="002060"/>
              </a:solidFill>
            </a:endParaRPr>
          </a:p>
          <a:p>
            <a:pPr marL="285750" indent="-285750">
              <a:buFont typeface="Wingdings"/>
              <a:buChar char="è"/>
            </a:pPr>
            <a:endParaRPr lang="fr-FR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è"/>
            </a:pPr>
            <a:endParaRPr lang="fr-FR" sz="3200" b="1" dirty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è"/>
            </a:pPr>
            <a:endParaRPr lang="fr-FR" sz="32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2" descr="C:\Users\André\Documents\DOSSIERS PERSONNELS\GOLF TEE TIME\UTILES\Images\Swing go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25" y="5636532"/>
            <a:ext cx="3268980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939945" y="5877272"/>
            <a:ext cx="175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*si 30 personnes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34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Fixation du montant de la cotisation annuelle à 50€ pour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677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366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Rapport moral du Président sur l’exercice 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1/11/2013 au 31/10/2014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pour 2015 / Activités nouvelles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Fixation du montant de la cotisation annuelle à 50€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Approbation du budget exercice 2014 – 2015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8352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1391483"/>
            <a:ext cx="5472608" cy="470181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Budget prévisionnel 2014/2015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95736" y="1391483"/>
            <a:ext cx="612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COTISATIONS 2015                                    </a:t>
            </a:r>
            <a:r>
              <a:rPr lang="fr-FR" sz="2400" b="1" dirty="0" smtClean="0">
                <a:solidFill>
                  <a:srgbClr val="FF0000"/>
                </a:solidFill>
              </a:rPr>
              <a:t>5000€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348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1391483"/>
            <a:ext cx="5472608" cy="470181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Budget prévisionnel 2014/2015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58746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9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95736" y="1391483"/>
            <a:ext cx="61206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COTISATIONS 2015                                    </a:t>
            </a:r>
            <a:r>
              <a:rPr lang="fr-FR" sz="2400" b="1" dirty="0" smtClean="0">
                <a:solidFill>
                  <a:srgbClr val="FF0000"/>
                </a:solidFill>
              </a:rPr>
              <a:t>5000€</a:t>
            </a:r>
          </a:p>
          <a:p>
            <a:endParaRPr lang="fr-FR" dirty="0" smtClean="0"/>
          </a:p>
          <a:p>
            <a:r>
              <a:rPr lang="fr-FR" b="1" dirty="0" smtClean="0"/>
              <a:t>DEPENSES</a:t>
            </a:r>
          </a:p>
          <a:p>
            <a:r>
              <a:rPr lang="fr-FR" dirty="0"/>
              <a:t>-</a:t>
            </a:r>
            <a:r>
              <a:rPr lang="fr-FR" dirty="0" smtClean="0"/>
              <a:t>Fournitures de bureau                  500€</a:t>
            </a:r>
          </a:p>
          <a:p>
            <a:r>
              <a:rPr lang="fr-FR" dirty="0" smtClean="0"/>
              <a:t>-Site  internet « JIMDO »                 80€</a:t>
            </a:r>
          </a:p>
          <a:p>
            <a:r>
              <a:rPr lang="fr-FR" dirty="0" smtClean="0"/>
              <a:t>-Assurance                                       200€</a:t>
            </a:r>
          </a:p>
          <a:p>
            <a:r>
              <a:rPr lang="fr-FR" dirty="0" smtClean="0"/>
              <a:t>-Coupes/trophées/dotations      1200€</a:t>
            </a:r>
          </a:p>
          <a:p>
            <a:r>
              <a:rPr lang="fr-FR" dirty="0" smtClean="0"/>
              <a:t>-Location de salle AG                     900€</a:t>
            </a:r>
          </a:p>
          <a:p>
            <a:r>
              <a:rPr lang="fr-FR" dirty="0" smtClean="0"/>
              <a:t>-Frais postaux                                  100€</a:t>
            </a:r>
          </a:p>
          <a:p>
            <a:r>
              <a:rPr lang="fr-FR" dirty="0" smtClean="0"/>
              <a:t>-Services bancaires                           50€</a:t>
            </a:r>
          </a:p>
          <a:p>
            <a:r>
              <a:rPr lang="fr-FR" dirty="0" smtClean="0"/>
              <a:t>-Participation « formation »    </a:t>
            </a:r>
            <a:r>
              <a:rPr lang="fr-FR" dirty="0"/>
              <a:t> </a:t>
            </a:r>
            <a:r>
              <a:rPr lang="fr-FR" dirty="0" smtClean="0"/>
              <a:t>  1600€</a:t>
            </a:r>
          </a:p>
          <a:p>
            <a:r>
              <a:rPr lang="fr-FR" dirty="0" smtClean="0"/>
              <a:t>     </a:t>
            </a:r>
            <a:r>
              <a:rPr lang="fr-FR" sz="1600" dirty="0" smtClean="0"/>
              <a:t>et compétitions</a:t>
            </a:r>
            <a:endParaRPr lang="fr-FR" sz="1600" dirty="0"/>
          </a:p>
          <a:p>
            <a:r>
              <a:rPr lang="fr-FR" b="1" i="1" dirty="0" smtClean="0"/>
              <a:t>TOTAL DEPENSES                                       </a:t>
            </a:r>
            <a:r>
              <a:rPr lang="fr-FR" sz="2400" b="1" dirty="0" smtClean="0"/>
              <a:t>4630€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44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3269</Words>
  <Application>Microsoft Office PowerPoint</Application>
  <PresentationFormat>Affichage à l'écran (4:3)</PresentationFormat>
  <Paragraphs>1090</Paragraphs>
  <Slides>112</Slides>
  <Notes>112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112</vt:i4>
      </vt:variant>
    </vt:vector>
  </HeadingPairs>
  <TitlesOfParts>
    <vt:vector size="113" baseType="lpstr">
      <vt:lpstr>Thème Office</vt:lpstr>
      <vt:lpstr>Assemblée Générale du 13/12/2014 </vt:lpstr>
      <vt:lpstr>Assemblée Générale du 13/12/2014 </vt:lpstr>
      <vt:lpstr>Ordre du jour</vt:lpstr>
      <vt:lpstr>Ordre du jour</vt:lpstr>
      <vt:lpstr>golfteetime connue en Chine</vt:lpstr>
      <vt:lpstr>Richesse de l’offre</vt:lpstr>
      <vt:lpstr>Richesse de l’offre</vt:lpstr>
      <vt:lpstr>Règles sur site internet</vt:lpstr>
      <vt:lpstr>Temps de jeu</vt:lpstr>
      <vt:lpstr>Etiquette</vt:lpstr>
      <vt:lpstr>Surprise de l’AG</vt:lpstr>
      <vt:lpstr>Surprise de l’AG</vt:lpstr>
      <vt:lpstr>Règles / Etiquette</vt:lpstr>
      <vt:lpstr>Sorties semaine (mardi/mercredi)</vt:lpstr>
      <vt:lpstr>TITUS CUP 2014</vt:lpstr>
      <vt:lpstr>TITUS CUP 2014</vt:lpstr>
      <vt:lpstr>TITUS CUP 2014</vt:lpstr>
      <vt:lpstr>TITUS CUP 2014</vt:lpstr>
      <vt:lpstr>TITUS CUP 2014</vt:lpstr>
      <vt:lpstr>TITUS CUP 2014</vt:lpstr>
      <vt:lpstr>TITUS CUP 2014</vt:lpstr>
      <vt:lpstr>Sorties week-end (VSD)</vt:lpstr>
      <vt:lpstr>Sorties week-end (VSD)</vt:lpstr>
      <vt:lpstr>VSD Cup</vt:lpstr>
      <vt:lpstr>VSD Cup</vt:lpstr>
      <vt:lpstr>VSD Cup</vt:lpstr>
      <vt:lpstr>VSD Cup</vt:lpstr>
      <vt:lpstr>VSD Cup</vt:lpstr>
      <vt:lpstr>VSD Cup</vt:lpstr>
      <vt:lpstr>VSD Cup</vt:lpstr>
      <vt:lpstr>Week-ends 2014</vt:lpstr>
      <vt:lpstr>Week-ends 2014</vt:lpstr>
      <vt:lpstr>Week-ends 2014</vt:lpstr>
      <vt:lpstr>Week-ends 2014</vt:lpstr>
      <vt:lpstr>Voyages 2014</vt:lpstr>
      <vt:lpstr>Voyages 2014</vt:lpstr>
      <vt:lpstr>Voyages 2014</vt:lpstr>
      <vt:lpstr>Evénements spéciaux</vt:lpstr>
      <vt:lpstr>MatchPlay 2014</vt:lpstr>
      <vt:lpstr>MatchPlay 2014</vt:lpstr>
      <vt:lpstr>Compétitions 2014</vt:lpstr>
      <vt:lpstr>Compétitions 2014</vt:lpstr>
      <vt:lpstr>Compétitions 2014</vt:lpstr>
      <vt:lpstr>Cours de perfectionnement 2014</vt:lpstr>
      <vt:lpstr>Dîners 2014</vt:lpstr>
      <vt:lpstr>PARTENARIATS mis en place en 2014</vt:lpstr>
      <vt:lpstr>PARTENARIATS mis en place en 2014</vt:lpstr>
      <vt:lpstr>PARTENARIATS mis en place en 2014</vt:lpstr>
      <vt:lpstr>Articles Golf Tee Time</vt:lpstr>
      <vt:lpstr>Articles Golf Tee Time</vt:lpstr>
      <vt:lpstr>Forum des Activités  de Boulogne-Billancourt</vt:lpstr>
      <vt:lpstr>Ordre du jour</vt:lpstr>
      <vt:lpstr>Ordre du jour</vt:lpstr>
      <vt:lpstr>Documents financiers 2013 - 2014</vt:lpstr>
      <vt:lpstr>Documents financiers 2013 - 2014</vt:lpstr>
      <vt:lpstr>Documents financiers 2013 - 2014</vt:lpstr>
      <vt:lpstr>Documents financiers 2013 - 2014</vt:lpstr>
      <vt:lpstr>Documents financiers 2013 - 2014</vt:lpstr>
      <vt:lpstr>Documents financiers 2013 - 2014</vt:lpstr>
      <vt:lpstr>Ordre du jour</vt:lpstr>
      <vt:lpstr>Ordre du jour</vt:lpstr>
      <vt:lpstr>Sorties en semaine 2015</vt:lpstr>
      <vt:lpstr>Sorties en semaine 2015</vt:lpstr>
      <vt:lpstr>TITUS CUP 2015</vt:lpstr>
      <vt:lpstr>TITUS CUP 2015</vt:lpstr>
      <vt:lpstr>TITUS CUP 2015</vt:lpstr>
      <vt:lpstr>TITUS CUP 2015</vt:lpstr>
      <vt:lpstr>TITUS CUP 2015</vt:lpstr>
      <vt:lpstr>TITUS CUP 2015</vt:lpstr>
      <vt:lpstr>Sorties week-end 2015</vt:lpstr>
      <vt:lpstr>Sorties week-end 2015</vt:lpstr>
      <vt:lpstr>VSD Cup 2015</vt:lpstr>
      <vt:lpstr>Week-ends 2015</vt:lpstr>
      <vt:lpstr>Week-ends 2015</vt:lpstr>
      <vt:lpstr>Week-ends 2015</vt:lpstr>
      <vt:lpstr>Week-ends 2015</vt:lpstr>
      <vt:lpstr>Voyage Printemps 2015</vt:lpstr>
      <vt:lpstr>Voyage Printemps 2015</vt:lpstr>
      <vt:lpstr>Voyage Printemps 2015</vt:lpstr>
      <vt:lpstr>Voyage Printemps 2015</vt:lpstr>
      <vt:lpstr>Voyage Printemps 2015</vt:lpstr>
      <vt:lpstr>Voyage Automne 2015</vt:lpstr>
      <vt:lpstr>Voyage Automne 2015</vt:lpstr>
      <vt:lpstr>Voyage Automne 2015</vt:lpstr>
      <vt:lpstr>Voyage Automne 2015</vt:lpstr>
      <vt:lpstr>MatchPlay 2015</vt:lpstr>
      <vt:lpstr>MatchPlay 2015</vt:lpstr>
      <vt:lpstr>Grand Prix  GOLF TEE TIME</vt:lpstr>
      <vt:lpstr>Compétitions 2015</vt:lpstr>
      <vt:lpstr>Compétitions 2015</vt:lpstr>
      <vt:lpstr>Compétitions 2015</vt:lpstr>
      <vt:lpstr>Compétitions 2015</vt:lpstr>
      <vt:lpstr>Compétitions 2015</vt:lpstr>
      <vt:lpstr>Cours de perfectionnement</vt:lpstr>
      <vt:lpstr>Cours de perfectionnement</vt:lpstr>
      <vt:lpstr>Ordre du jour</vt:lpstr>
      <vt:lpstr>Ordre du jour</vt:lpstr>
      <vt:lpstr>Budget prévisionnel 2014/2015</vt:lpstr>
      <vt:lpstr>Budget prévisionnel 2014/2015</vt:lpstr>
      <vt:lpstr>Budget prévisionnel 2014/2015</vt:lpstr>
      <vt:lpstr>Ordre du jour</vt:lpstr>
      <vt:lpstr>Ordre du jour</vt:lpstr>
      <vt:lpstr>Site Internet</vt:lpstr>
      <vt:lpstr>Site Internet</vt:lpstr>
      <vt:lpstr>Site Internet</vt:lpstr>
      <vt:lpstr>Site Internet</vt:lpstr>
      <vt:lpstr>Licence 2015</vt:lpstr>
      <vt:lpstr>Bulletin météo écossais</vt:lpstr>
      <vt:lpstr>TITUS CUP 2014</vt:lpstr>
      <vt:lpstr>Présentation PowerPoint</vt:lpstr>
      <vt:lpstr>Présentation PowerPoint</vt:lpstr>
      <vt:lpstr>TITRE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André</dc:creator>
  <cp:lastModifiedBy>André</cp:lastModifiedBy>
  <cp:revision>171</cp:revision>
  <cp:lastPrinted>2014-12-10T13:48:14Z</cp:lastPrinted>
  <dcterms:created xsi:type="dcterms:W3CDTF">2014-10-22T13:13:53Z</dcterms:created>
  <dcterms:modified xsi:type="dcterms:W3CDTF">2014-12-13T10:54:11Z</dcterms:modified>
</cp:coreProperties>
</file>